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24"/>
  </p:notesMasterIdLst>
  <p:sldIdLst>
    <p:sldId id="1620" r:id="rId2"/>
    <p:sldId id="1403" r:id="rId3"/>
    <p:sldId id="1400" r:id="rId4"/>
    <p:sldId id="1402" r:id="rId5"/>
    <p:sldId id="1332" r:id="rId6"/>
    <p:sldId id="1401" r:id="rId7"/>
    <p:sldId id="1333" r:id="rId8"/>
    <p:sldId id="1313" r:id="rId9"/>
    <p:sldId id="1314" r:id="rId10"/>
    <p:sldId id="1636" r:id="rId11"/>
    <p:sldId id="1315" r:id="rId12"/>
    <p:sldId id="1317" r:id="rId13"/>
    <p:sldId id="1318" r:id="rId14"/>
    <p:sldId id="1319" r:id="rId15"/>
    <p:sldId id="1320" r:id="rId16"/>
    <p:sldId id="1621" r:id="rId17"/>
    <p:sldId id="1321" r:id="rId18"/>
    <p:sldId id="1622" r:id="rId19"/>
    <p:sldId id="1623" r:id="rId20"/>
    <p:sldId id="1624" r:id="rId21"/>
    <p:sldId id="1625" r:id="rId22"/>
    <p:sldId id="1633" r:id="rId23"/>
    <p:sldId id="1634" r:id="rId24"/>
    <p:sldId id="1650" r:id="rId25"/>
    <p:sldId id="1635" r:id="rId26"/>
    <p:sldId id="1322" r:id="rId27"/>
    <p:sldId id="1323" r:id="rId28"/>
    <p:sldId id="1324" r:id="rId29"/>
    <p:sldId id="1325" r:id="rId30"/>
    <p:sldId id="1640" r:id="rId31"/>
    <p:sldId id="1641" r:id="rId32"/>
    <p:sldId id="1642" r:id="rId33"/>
    <p:sldId id="1643" r:id="rId34"/>
    <p:sldId id="1644" r:id="rId35"/>
    <p:sldId id="1645" r:id="rId36"/>
    <p:sldId id="1646" r:id="rId37"/>
    <p:sldId id="1326" r:id="rId38"/>
    <p:sldId id="1335" r:id="rId39"/>
    <p:sldId id="1336" r:id="rId40"/>
    <p:sldId id="1338" r:id="rId41"/>
    <p:sldId id="1337" r:id="rId42"/>
    <p:sldId id="1343" r:id="rId43"/>
    <p:sldId id="1339" r:id="rId44"/>
    <p:sldId id="1340" r:id="rId45"/>
    <p:sldId id="1647" r:id="rId46"/>
    <p:sldId id="1648" r:id="rId47"/>
    <p:sldId id="1649" r:id="rId48"/>
    <p:sldId id="1344" r:id="rId49"/>
    <p:sldId id="1651" r:id="rId50"/>
    <p:sldId id="1653" r:id="rId51"/>
    <p:sldId id="1657" r:id="rId52"/>
    <p:sldId id="1658" r:id="rId53"/>
    <p:sldId id="1662" r:id="rId54"/>
    <p:sldId id="1663" r:id="rId55"/>
    <p:sldId id="1664" r:id="rId56"/>
    <p:sldId id="1659" r:id="rId57"/>
    <p:sldId id="1660" r:id="rId58"/>
    <p:sldId id="1666" r:id="rId59"/>
    <p:sldId id="1665" r:id="rId60"/>
    <p:sldId id="1667" r:id="rId61"/>
    <p:sldId id="1668" r:id="rId62"/>
    <p:sldId id="1345" r:id="rId63"/>
    <p:sldId id="1669" r:id="rId64"/>
    <p:sldId id="1670" r:id="rId65"/>
    <p:sldId id="1671" r:id="rId66"/>
    <p:sldId id="1680" r:id="rId67"/>
    <p:sldId id="1681" r:id="rId68"/>
    <p:sldId id="1682" r:id="rId69"/>
    <p:sldId id="1683" r:id="rId70"/>
    <p:sldId id="1684" r:id="rId71"/>
    <p:sldId id="1679" r:id="rId72"/>
    <p:sldId id="1685" r:id="rId73"/>
    <p:sldId id="1686" r:id="rId74"/>
    <p:sldId id="1689" r:id="rId75"/>
    <p:sldId id="1690" r:id="rId76"/>
    <p:sldId id="1691" r:id="rId77"/>
    <p:sldId id="1692" r:id="rId78"/>
    <p:sldId id="1693" r:id="rId79"/>
    <p:sldId id="1699" r:id="rId80"/>
    <p:sldId id="1712" r:id="rId81"/>
    <p:sldId id="1700" r:id="rId82"/>
    <p:sldId id="1701" r:id="rId83"/>
    <p:sldId id="1718" r:id="rId84"/>
    <p:sldId id="1713" r:id="rId85"/>
    <p:sldId id="1702" r:id="rId86"/>
    <p:sldId id="1705" r:id="rId87"/>
    <p:sldId id="1715" r:id="rId88"/>
    <p:sldId id="1728" r:id="rId89"/>
    <p:sldId id="1730" r:id="rId90"/>
    <p:sldId id="1746" r:id="rId91"/>
    <p:sldId id="1747" r:id="rId92"/>
    <p:sldId id="1748" r:id="rId93"/>
    <p:sldId id="1734" r:id="rId94"/>
    <p:sldId id="1749" r:id="rId95"/>
    <p:sldId id="1750" r:id="rId96"/>
    <p:sldId id="1721" r:id="rId97"/>
    <p:sldId id="1736" r:id="rId98"/>
    <p:sldId id="1694" r:id="rId99"/>
    <p:sldId id="1707" r:id="rId100"/>
    <p:sldId id="1709" r:id="rId101"/>
    <p:sldId id="1710" r:id="rId102"/>
    <p:sldId id="1590" r:id="rId103"/>
    <p:sldId id="1591" r:id="rId104"/>
    <p:sldId id="1589" r:id="rId105"/>
    <p:sldId id="1423" r:id="rId106"/>
    <p:sldId id="1497" r:id="rId107"/>
    <p:sldId id="1594" r:id="rId108"/>
    <p:sldId id="1595" r:id="rId109"/>
    <p:sldId id="1596" r:id="rId110"/>
    <p:sldId id="1739" r:id="rId111"/>
    <p:sldId id="1740" r:id="rId112"/>
    <p:sldId id="1741" r:id="rId113"/>
    <p:sldId id="1742" r:id="rId114"/>
    <p:sldId id="1743" r:id="rId115"/>
    <p:sldId id="1744" r:id="rId116"/>
    <p:sldId id="1745" r:id="rId117"/>
    <p:sldId id="1737" r:id="rId118"/>
    <p:sldId id="1722" r:id="rId119"/>
    <p:sldId id="1724" r:id="rId120"/>
    <p:sldId id="1726" r:id="rId121"/>
    <p:sldId id="1727" r:id="rId122"/>
    <p:sldId id="1573" r:id="rId1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6953" autoAdjust="0"/>
  </p:normalViewPr>
  <p:slideViewPr>
    <p:cSldViewPr>
      <p:cViewPr>
        <p:scale>
          <a:sx n="50" d="100"/>
          <a:sy n="50" d="100"/>
        </p:scale>
        <p:origin x="-1956"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19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2E99C68-C846-4F1D-882A-13F2B7669A3B}" type="slidenum">
              <a:rPr lang="ru-RU"/>
              <a:pPr>
                <a:defRPr/>
              </a:pPr>
              <a:t>‹#›</a:t>
            </a:fld>
            <a:endParaRPr lang="ru-RU"/>
          </a:p>
        </p:txBody>
      </p:sp>
    </p:spTree>
    <p:extLst>
      <p:ext uri="{BB962C8B-B14F-4D97-AF65-F5344CB8AC3E}">
        <p14:creationId xmlns:p14="http://schemas.microsoft.com/office/powerpoint/2010/main" val="3729432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5DC32A52-E9C1-4E98-9F27-0A6CC1B27314}" type="slidenum">
              <a:rPr lang="ru-RU" altLang="ru-RU" smtClean="0">
                <a:latin typeface="Arial" pitchFamily="34" charset="0"/>
              </a:rPr>
              <a:pPr/>
              <a:t>2</a:t>
            </a:fld>
            <a:endParaRPr lang="ru-RU" altLang="ru-RU" smtClean="0">
              <a:latin typeface="Arial" pitchFamily="34" charset="0"/>
            </a:endParaRPr>
          </a:p>
        </p:txBody>
      </p:sp>
      <p:sp>
        <p:nvSpPr>
          <p:cNvPr id="221187" name="Slide Image Placeholder 1"/>
          <p:cNvSpPr>
            <a:spLocks noGrp="1" noRot="1" noChangeAspect="1" noTextEdit="1"/>
          </p:cNvSpPr>
          <p:nvPr>
            <p:ph type="sldImg"/>
          </p:nvPr>
        </p:nvSpPr>
        <p:spPr>
          <a:ln/>
        </p:spPr>
      </p:sp>
      <p:sp>
        <p:nvSpPr>
          <p:cNvPr id="221188" name="Notes Placeholder 2"/>
          <p:cNvSpPr>
            <a:spLocks noGrp="1"/>
          </p:cNvSpPr>
          <p:nvPr>
            <p:ph type="body" idx="1"/>
          </p:nvPr>
        </p:nvSpPr>
        <p:spPr>
          <a:noFill/>
          <a:ln/>
        </p:spPr>
        <p:txBody>
          <a:bodyPr/>
          <a:lstStyle/>
          <a:p>
            <a:pPr eaLnBrk="1" hangingPunct="1">
              <a:spcBef>
                <a:spcPct val="0"/>
              </a:spcBef>
            </a:pPr>
            <a:endParaRPr lang="en-US" altLang="ru-RU" smtClean="0">
              <a:latin typeface="Arial" pitchFamily="34" charset="0"/>
            </a:endParaRPr>
          </a:p>
        </p:txBody>
      </p:sp>
      <p:sp>
        <p:nvSpPr>
          <p:cNvPr id="22118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BE0BC86-7DBE-49A2-BB33-7C9AC6D04F5C}" type="slidenum">
              <a:rPr lang="en-US" altLang="ru-RU" sz="1200"/>
              <a:pPr algn="r"/>
              <a:t>2</a:t>
            </a:fld>
            <a:endParaRPr lang="en-US" altLang="ru-RU"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671E6-7E67-403E-8AEA-0F5CDBEB5F1C}" type="slidenum">
              <a:rPr lang="ru-RU"/>
              <a:pPr/>
              <a:t>23</a:t>
            </a:fld>
            <a:endParaRPr lang="ru-RU">
              <a:latin typeface="Arial CYR" pitchFamily="34" charset="0"/>
            </a:endParaRPr>
          </a:p>
        </p:txBody>
      </p:sp>
      <p:sp>
        <p:nvSpPr>
          <p:cNvPr id="26626" name="Rectangle 2"/>
          <p:cNvSpPr>
            <a:spLocks noGrp="1" noRot="1" noChangeAspect="1" noChangeArrowheads="1" noTextEdit="1"/>
          </p:cNvSpPr>
          <p:nvPr>
            <p:ph type="sldImg"/>
          </p:nvPr>
        </p:nvSpPr>
        <p:spPr>
          <a:ln cap="flat"/>
        </p:spPr>
      </p:sp>
      <p:sp>
        <p:nvSpPr>
          <p:cNvPr id="26627" name="Rectangle 3"/>
          <p:cNvSpPr>
            <a:spLocks noGrp="1" noChangeArrowheads="1"/>
          </p:cNvSpPr>
          <p:nvPr>
            <p:ph type="body" idx="1"/>
          </p:nvPr>
        </p:nvSpPr>
        <p:spPr>
          <a:ln/>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Образ слайда 1"/>
          <p:cNvSpPr>
            <a:spLocks noGrp="1" noRot="1" noChangeAspect="1" noTextEdit="1"/>
          </p:cNvSpPr>
          <p:nvPr>
            <p:ph type="sldImg"/>
          </p:nvPr>
        </p:nvSpPr>
        <p:spPr>
          <a:ln/>
        </p:spPr>
      </p:sp>
      <p:sp>
        <p:nvSpPr>
          <p:cNvPr id="229379" name="Заметки 2"/>
          <p:cNvSpPr>
            <a:spLocks noGrp="1"/>
          </p:cNvSpPr>
          <p:nvPr>
            <p:ph type="body" idx="1"/>
          </p:nvPr>
        </p:nvSpPr>
        <p:spPr>
          <a:noFill/>
          <a:ln/>
        </p:spPr>
        <p:txBody>
          <a:bodyPr/>
          <a:lstStyle/>
          <a:p>
            <a:pPr eaLnBrk="1" hangingPunct="1"/>
            <a:endParaRPr lang="ru-RU" altLang="ru-RU" smtClean="0">
              <a:latin typeface="Arial" pitchFamily="34" charset="0"/>
            </a:endParaRPr>
          </a:p>
        </p:txBody>
      </p:sp>
      <p:sp>
        <p:nvSpPr>
          <p:cNvPr id="229380" name="Номер слайда 3"/>
          <p:cNvSpPr>
            <a:spLocks noGrp="1"/>
          </p:cNvSpPr>
          <p:nvPr>
            <p:ph type="sldNum" sz="quarter" idx="5"/>
          </p:nvPr>
        </p:nvSpPr>
        <p:spPr>
          <a:noFill/>
        </p:spPr>
        <p:txBody>
          <a:bodyPr/>
          <a:lstStyle/>
          <a:p>
            <a:fld id="{4553E155-C3C8-4C95-9AB2-0DBBD3858A51}" type="slidenum">
              <a:rPr lang="ru-RU" altLang="ru-RU" smtClean="0">
                <a:latin typeface="Arial" pitchFamily="34" charset="0"/>
              </a:rPr>
              <a:pPr/>
              <a:t>27</a:t>
            </a:fld>
            <a:endParaRPr lang="ru-RU" altLang="ru-RU"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Образ слайда 1"/>
          <p:cNvSpPr>
            <a:spLocks noGrp="1" noRot="1" noChangeAspect="1" noTextEdit="1"/>
          </p:cNvSpPr>
          <p:nvPr>
            <p:ph type="sldImg"/>
          </p:nvPr>
        </p:nvSpPr>
        <p:spPr>
          <a:ln/>
        </p:spPr>
      </p:sp>
      <p:sp>
        <p:nvSpPr>
          <p:cNvPr id="230403" name="Заметки 2"/>
          <p:cNvSpPr>
            <a:spLocks noGrp="1"/>
          </p:cNvSpPr>
          <p:nvPr>
            <p:ph type="body" idx="1"/>
          </p:nvPr>
        </p:nvSpPr>
        <p:spPr>
          <a:noFill/>
          <a:ln/>
        </p:spPr>
        <p:txBody>
          <a:bodyPr/>
          <a:lstStyle/>
          <a:p>
            <a:pPr eaLnBrk="1" hangingPunct="1"/>
            <a:endParaRPr lang="ru-RU" altLang="ru-RU" smtClean="0">
              <a:latin typeface="Arial" pitchFamily="34" charset="0"/>
            </a:endParaRPr>
          </a:p>
        </p:txBody>
      </p:sp>
      <p:sp>
        <p:nvSpPr>
          <p:cNvPr id="230404" name="Номер слайда 3"/>
          <p:cNvSpPr>
            <a:spLocks noGrp="1"/>
          </p:cNvSpPr>
          <p:nvPr>
            <p:ph type="sldNum" sz="quarter" idx="5"/>
          </p:nvPr>
        </p:nvSpPr>
        <p:spPr>
          <a:noFill/>
        </p:spPr>
        <p:txBody>
          <a:bodyPr/>
          <a:lstStyle/>
          <a:p>
            <a:fld id="{B1E4CCBC-5E30-4880-B89B-9FC9CE8CA9AA}" type="slidenum">
              <a:rPr lang="ru-RU" altLang="ru-RU" smtClean="0">
                <a:latin typeface="Arial" pitchFamily="34" charset="0"/>
              </a:rPr>
              <a:pPr/>
              <a:t>28</a:t>
            </a:fld>
            <a:endParaRPr lang="ru-RU" altLang="ru-RU"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Образ слайда 1"/>
          <p:cNvSpPr>
            <a:spLocks noGrp="1" noRot="1" noChangeAspect="1" noTextEdit="1"/>
          </p:cNvSpPr>
          <p:nvPr>
            <p:ph type="sldImg"/>
          </p:nvPr>
        </p:nvSpPr>
        <p:spPr>
          <a:ln/>
        </p:spPr>
      </p:sp>
      <p:sp>
        <p:nvSpPr>
          <p:cNvPr id="231427" name="Заметки 2"/>
          <p:cNvSpPr>
            <a:spLocks noGrp="1"/>
          </p:cNvSpPr>
          <p:nvPr>
            <p:ph type="body" idx="1"/>
          </p:nvPr>
        </p:nvSpPr>
        <p:spPr>
          <a:noFill/>
          <a:ln/>
        </p:spPr>
        <p:txBody>
          <a:bodyPr/>
          <a:lstStyle/>
          <a:p>
            <a:pPr eaLnBrk="1" hangingPunct="1"/>
            <a:endParaRPr lang="ru-RU" altLang="ru-RU" smtClean="0">
              <a:latin typeface="Arial" pitchFamily="34" charset="0"/>
            </a:endParaRPr>
          </a:p>
        </p:txBody>
      </p:sp>
      <p:sp>
        <p:nvSpPr>
          <p:cNvPr id="231428" name="Номер слайда 3"/>
          <p:cNvSpPr>
            <a:spLocks noGrp="1"/>
          </p:cNvSpPr>
          <p:nvPr>
            <p:ph type="sldNum" sz="quarter" idx="5"/>
          </p:nvPr>
        </p:nvSpPr>
        <p:spPr>
          <a:noFill/>
        </p:spPr>
        <p:txBody>
          <a:bodyPr/>
          <a:lstStyle/>
          <a:p>
            <a:fld id="{620D6FA5-46C2-4D42-BACB-E80867D9C7CC}" type="slidenum">
              <a:rPr lang="ru-RU" altLang="ru-RU" smtClean="0">
                <a:latin typeface="Arial" pitchFamily="34" charset="0"/>
              </a:rPr>
              <a:pPr/>
              <a:t>29</a:t>
            </a:fld>
            <a:endParaRPr lang="ru-RU" alt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ACDEFE17-2881-4F9E-94C8-11A286B66127}" type="slidenum">
              <a:rPr lang="ru-RU" smtClean="0">
                <a:latin typeface="Arial" pitchFamily="34" charset="0"/>
              </a:rPr>
              <a:pPr/>
              <a:t>3</a:t>
            </a:fld>
            <a:endParaRPr lang="ru-RU" smtClean="0">
              <a:latin typeface="Arial" pitchFamily="34" charset="0"/>
            </a:endParaRPr>
          </a:p>
        </p:txBody>
      </p:sp>
      <p:sp>
        <p:nvSpPr>
          <p:cNvPr id="222211" name="Slide Image Placeholder 1"/>
          <p:cNvSpPr>
            <a:spLocks noGrp="1" noRot="1" noChangeAspect="1" noTextEdit="1"/>
          </p:cNvSpPr>
          <p:nvPr>
            <p:ph type="sldImg"/>
          </p:nvPr>
        </p:nvSpPr>
        <p:spPr>
          <a:ln/>
        </p:spPr>
      </p:sp>
      <p:sp>
        <p:nvSpPr>
          <p:cNvPr id="222212"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22221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FE3B6D8-5B04-4EF3-91F0-43C1CDEBB775}" type="slidenum">
              <a:rPr lang="en-US" sz="1200"/>
              <a:pPr algn="r"/>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62E193F5-EC43-49E7-9347-F9116E354907}" type="slidenum">
              <a:rPr lang="ru-RU" smtClean="0">
                <a:latin typeface="Arial" pitchFamily="34" charset="0"/>
              </a:rPr>
              <a:pPr/>
              <a:t>4</a:t>
            </a:fld>
            <a:endParaRPr lang="ru-RU" smtClean="0">
              <a:latin typeface="Arial" pitchFamily="34" charset="0"/>
            </a:endParaRPr>
          </a:p>
        </p:txBody>
      </p:sp>
      <p:sp>
        <p:nvSpPr>
          <p:cNvPr id="223235" name="Slide Image Placeholder 1"/>
          <p:cNvSpPr>
            <a:spLocks noGrp="1" noRot="1" noChangeAspect="1" noTextEdit="1"/>
          </p:cNvSpPr>
          <p:nvPr>
            <p:ph type="sldImg"/>
          </p:nvPr>
        </p:nvSpPr>
        <p:spPr>
          <a:ln/>
        </p:spPr>
      </p:sp>
      <p:sp>
        <p:nvSpPr>
          <p:cNvPr id="223236"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22323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58F0943-435F-4914-96C2-5B58F85F0266}" type="slidenum">
              <a:rPr lang="en-US" sz="1200"/>
              <a:pPr algn="r"/>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53688E0-9F0C-4D31-9C2B-AE022071B5B9}" type="slidenum">
              <a:rPr lang="ru-RU" altLang="ru-RU" sz="1200"/>
              <a:pPr algn="r"/>
              <a:t>5</a:t>
            </a:fld>
            <a:endParaRPr lang="ru-RU" altLang="ru-RU" sz="1200"/>
          </a:p>
        </p:txBody>
      </p:sp>
      <p:sp>
        <p:nvSpPr>
          <p:cNvPr id="224259" name="Slide Image Placeholder 1"/>
          <p:cNvSpPr>
            <a:spLocks noGrp="1" noRot="1" noChangeAspect="1" noTextEdit="1"/>
          </p:cNvSpPr>
          <p:nvPr>
            <p:ph type="sldImg"/>
          </p:nvPr>
        </p:nvSpPr>
        <p:spPr>
          <a:ln/>
        </p:spPr>
      </p:sp>
      <p:sp>
        <p:nvSpPr>
          <p:cNvPr id="224260" name="Notes Placeholder 2"/>
          <p:cNvSpPr>
            <a:spLocks noGrp="1"/>
          </p:cNvSpPr>
          <p:nvPr>
            <p:ph type="body" idx="1"/>
          </p:nvPr>
        </p:nvSpPr>
        <p:spPr>
          <a:noFill/>
          <a:ln/>
        </p:spPr>
        <p:txBody>
          <a:bodyPr/>
          <a:lstStyle/>
          <a:p>
            <a:pPr eaLnBrk="1" hangingPunct="1">
              <a:spcBef>
                <a:spcPct val="0"/>
              </a:spcBef>
            </a:pPr>
            <a:endParaRPr lang="en-US" altLang="ru-RU" smtClean="0">
              <a:latin typeface="Arial" pitchFamily="34" charset="0"/>
            </a:endParaRPr>
          </a:p>
        </p:txBody>
      </p:sp>
      <p:sp>
        <p:nvSpPr>
          <p:cNvPr id="22426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A11D1AC-420F-43FD-948C-05B57760CE5F}" type="slidenum">
              <a:rPr lang="en-US" altLang="ru-RU" sz="1200"/>
              <a:pPr algn="r"/>
              <a:t>5</a:t>
            </a:fld>
            <a:endParaRPr lang="en-US" altLang="ru-RU"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F1771009-F966-41E2-B071-8AA13F62909D}" type="slidenum">
              <a:rPr lang="ru-RU" smtClean="0">
                <a:latin typeface="Arial" pitchFamily="34" charset="0"/>
              </a:rPr>
              <a:pPr/>
              <a:t>6</a:t>
            </a:fld>
            <a:endParaRPr lang="ru-RU" smtClean="0">
              <a:latin typeface="Arial" pitchFamily="34" charset="0"/>
            </a:endParaRPr>
          </a:p>
        </p:txBody>
      </p:sp>
      <p:sp>
        <p:nvSpPr>
          <p:cNvPr id="225283" name="Slide Image Placeholder 1"/>
          <p:cNvSpPr>
            <a:spLocks noGrp="1" noRot="1" noChangeAspect="1" noTextEdit="1"/>
          </p:cNvSpPr>
          <p:nvPr>
            <p:ph type="sldImg"/>
          </p:nvPr>
        </p:nvSpPr>
        <p:spPr>
          <a:ln/>
        </p:spPr>
      </p:sp>
      <p:sp>
        <p:nvSpPr>
          <p:cNvPr id="225284"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22528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743333E-4C1D-41CF-9F81-02759A0A6033}" type="slidenum">
              <a:rPr lang="en-US" sz="1200"/>
              <a:pPr algn="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Образ слайда 1"/>
          <p:cNvSpPr>
            <a:spLocks noGrp="1" noRot="1" noChangeAspect="1" noTextEdit="1"/>
          </p:cNvSpPr>
          <p:nvPr>
            <p:ph type="sldImg"/>
          </p:nvPr>
        </p:nvSpPr>
        <p:spPr>
          <a:ln/>
        </p:spPr>
      </p:sp>
      <p:sp>
        <p:nvSpPr>
          <p:cNvPr id="226307" name="Заметки 2"/>
          <p:cNvSpPr>
            <a:spLocks noGrp="1"/>
          </p:cNvSpPr>
          <p:nvPr>
            <p:ph type="body" idx="1"/>
          </p:nvPr>
        </p:nvSpPr>
        <p:spPr>
          <a:noFill/>
          <a:ln/>
        </p:spPr>
        <p:txBody>
          <a:bodyPr/>
          <a:lstStyle/>
          <a:p>
            <a:pPr eaLnBrk="1" hangingPunct="1"/>
            <a:endParaRPr lang="ru-RU" altLang="ru-RU" smtClean="0">
              <a:latin typeface="Arial" pitchFamily="34" charset="0"/>
            </a:endParaRPr>
          </a:p>
        </p:txBody>
      </p:sp>
      <p:sp>
        <p:nvSpPr>
          <p:cNvPr id="226308" name="Номер слайда 3"/>
          <p:cNvSpPr>
            <a:spLocks noGrp="1"/>
          </p:cNvSpPr>
          <p:nvPr>
            <p:ph type="sldNum" sz="quarter" idx="5"/>
          </p:nvPr>
        </p:nvSpPr>
        <p:spPr>
          <a:noFill/>
        </p:spPr>
        <p:txBody>
          <a:bodyPr/>
          <a:lstStyle/>
          <a:p>
            <a:fld id="{26DA0F45-3C34-45F9-9372-14239C20B062}" type="slidenum">
              <a:rPr lang="ru-RU" altLang="ru-RU" smtClean="0">
                <a:latin typeface="Arial" pitchFamily="34" charset="0"/>
              </a:rPr>
              <a:pPr/>
              <a:t>12</a:t>
            </a:fld>
            <a:endParaRPr lang="ru-RU" altLang="ru-RU"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Образ слайда 1"/>
          <p:cNvSpPr>
            <a:spLocks noGrp="1" noRot="1" noChangeAspect="1" noTextEdit="1"/>
          </p:cNvSpPr>
          <p:nvPr>
            <p:ph type="sldImg"/>
          </p:nvPr>
        </p:nvSpPr>
        <p:spPr>
          <a:ln/>
        </p:spPr>
      </p:sp>
      <p:sp>
        <p:nvSpPr>
          <p:cNvPr id="227331" name="Заметки 2"/>
          <p:cNvSpPr>
            <a:spLocks noGrp="1"/>
          </p:cNvSpPr>
          <p:nvPr>
            <p:ph type="body" idx="1"/>
          </p:nvPr>
        </p:nvSpPr>
        <p:spPr>
          <a:noFill/>
          <a:ln/>
        </p:spPr>
        <p:txBody>
          <a:bodyPr/>
          <a:lstStyle/>
          <a:p>
            <a:pPr eaLnBrk="1" hangingPunct="1"/>
            <a:endParaRPr lang="ru-RU" altLang="ru-RU" smtClean="0">
              <a:latin typeface="Arial" pitchFamily="34" charset="0"/>
            </a:endParaRPr>
          </a:p>
        </p:txBody>
      </p:sp>
      <p:sp>
        <p:nvSpPr>
          <p:cNvPr id="227332" name="Номер слайда 3"/>
          <p:cNvSpPr>
            <a:spLocks noGrp="1"/>
          </p:cNvSpPr>
          <p:nvPr>
            <p:ph type="sldNum" sz="quarter" idx="5"/>
          </p:nvPr>
        </p:nvSpPr>
        <p:spPr>
          <a:noFill/>
        </p:spPr>
        <p:txBody>
          <a:bodyPr/>
          <a:lstStyle/>
          <a:p>
            <a:fld id="{7474338D-41C3-4B1B-A065-164E67AEF849}" type="slidenum">
              <a:rPr lang="ru-RU" altLang="ru-RU" smtClean="0">
                <a:latin typeface="Arial" pitchFamily="34" charset="0"/>
              </a:rPr>
              <a:pPr/>
              <a:t>14</a:t>
            </a:fld>
            <a:endParaRPr lang="ru-RU" altLang="ru-RU"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Образ слайда 1"/>
          <p:cNvSpPr>
            <a:spLocks noGrp="1" noRot="1" noChangeAspect="1" noTextEdit="1"/>
          </p:cNvSpPr>
          <p:nvPr>
            <p:ph type="sldImg"/>
          </p:nvPr>
        </p:nvSpPr>
        <p:spPr>
          <a:ln/>
        </p:spPr>
      </p:sp>
      <p:sp>
        <p:nvSpPr>
          <p:cNvPr id="228355" name="Заметки 2"/>
          <p:cNvSpPr>
            <a:spLocks noGrp="1"/>
          </p:cNvSpPr>
          <p:nvPr>
            <p:ph type="body" idx="1"/>
          </p:nvPr>
        </p:nvSpPr>
        <p:spPr>
          <a:noFill/>
          <a:ln/>
        </p:spPr>
        <p:txBody>
          <a:bodyPr/>
          <a:lstStyle/>
          <a:p>
            <a:pPr eaLnBrk="1" hangingPunct="1"/>
            <a:endParaRPr lang="ru-RU" altLang="ru-RU" smtClean="0">
              <a:latin typeface="Arial" pitchFamily="34" charset="0"/>
            </a:endParaRPr>
          </a:p>
        </p:txBody>
      </p:sp>
      <p:sp>
        <p:nvSpPr>
          <p:cNvPr id="228356" name="Номер слайда 3"/>
          <p:cNvSpPr>
            <a:spLocks noGrp="1"/>
          </p:cNvSpPr>
          <p:nvPr>
            <p:ph type="sldNum" sz="quarter" idx="5"/>
          </p:nvPr>
        </p:nvSpPr>
        <p:spPr>
          <a:noFill/>
        </p:spPr>
        <p:txBody>
          <a:bodyPr/>
          <a:lstStyle/>
          <a:p>
            <a:fld id="{A38E1B03-9315-4866-9F6F-B763EEE029AB}" type="slidenum">
              <a:rPr lang="ru-RU" altLang="ru-RU" smtClean="0">
                <a:latin typeface="Arial" pitchFamily="34" charset="0"/>
              </a:rPr>
              <a:pPr/>
              <a:t>17</a:t>
            </a:fld>
            <a:endParaRPr lang="ru-RU" altLang="ru-R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2DF7C-581B-499C-9C85-44E87CC0E1F9}" type="slidenum">
              <a:rPr lang="ru-RU"/>
              <a:pPr/>
              <a:t>22</a:t>
            </a:fld>
            <a:endParaRPr lang="ru-RU">
              <a:latin typeface="Arial CYR" pitchFamily="34" charset="0"/>
            </a:endParaRPr>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noFill/>
          <a:ln/>
        </p:spPr>
        <p:txBody>
          <a:bodyPr/>
          <a:lstStyle/>
          <a:p>
            <a:r>
              <a:rPr lang="ru-RU" dirty="0"/>
              <a:t>Отсутствие реакции из –за культурных стереотипов, где наказание приемлемо. И отсутствие или незнание алгоритмов действия.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0D9507D-FA8A-4291-BBC4-87C105192CD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815E2A5-7C2D-4E3B-9D13-61C79E0050A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16A87F-292E-4A76-824F-456EDEE1A16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981200"/>
            <a:ext cx="4038600" cy="3886200"/>
          </a:xfrm>
        </p:spPr>
        <p:txBody>
          <a:bodyPr/>
          <a:lstStyle/>
          <a:p>
            <a:endParaRPr lang="ru-RU"/>
          </a:p>
        </p:txBody>
      </p:sp>
      <p:sp>
        <p:nvSpPr>
          <p:cNvPr id="5" name="Нижний колонтитул 4"/>
          <p:cNvSpPr>
            <a:spLocks noGrp="1"/>
          </p:cNvSpPr>
          <p:nvPr>
            <p:ph type="ftr" sz="quarter" idx="10"/>
          </p:nvPr>
        </p:nvSpPr>
        <p:spPr>
          <a:xfrm>
            <a:off x="3124200" y="6248400"/>
            <a:ext cx="2895600" cy="457200"/>
          </a:xfrm>
        </p:spPr>
        <p:txBody>
          <a:bodyPr/>
          <a:lstStyle>
            <a:lvl1pPr>
              <a:defRPr/>
            </a:lvl1pPr>
          </a:lstStyle>
          <a:p>
            <a:endParaRPr lang="ru-RU"/>
          </a:p>
        </p:txBody>
      </p:sp>
      <p:sp>
        <p:nvSpPr>
          <p:cNvPr id="6" name="Номер слайда 5"/>
          <p:cNvSpPr>
            <a:spLocks noGrp="1"/>
          </p:cNvSpPr>
          <p:nvPr>
            <p:ph type="sldNum" sz="quarter" idx="11"/>
          </p:nvPr>
        </p:nvSpPr>
        <p:spPr>
          <a:xfrm>
            <a:off x="6553200" y="6248400"/>
            <a:ext cx="2133600" cy="457200"/>
          </a:xfrm>
        </p:spPr>
        <p:txBody>
          <a:bodyPr/>
          <a:lstStyle>
            <a:lvl1pPr>
              <a:defRPr/>
            </a:lvl1pPr>
          </a:lstStyle>
          <a:p>
            <a:fld id="{69054F5B-2262-46CF-9DB0-2568AC471EEA}" type="slidenum">
              <a:rPr lang="ru-RU"/>
              <a:pPr/>
              <a:t>‹#›</a:t>
            </a:fld>
            <a:endParaRPr lang="ru-RU">
              <a:latin typeface="Arial Black Cyr" charset="-52"/>
            </a:endParaRPr>
          </a:p>
        </p:txBody>
      </p:sp>
      <p:sp>
        <p:nvSpPr>
          <p:cNvPr id="7" name="Дата 6"/>
          <p:cNvSpPr>
            <a:spLocks noGrp="1"/>
          </p:cNvSpPr>
          <p:nvPr>
            <p:ph type="dt" sz="half" idx="12"/>
          </p:nvPr>
        </p:nvSpPr>
        <p:spPr>
          <a:xfrm>
            <a:off x="457200" y="6245225"/>
            <a:ext cx="2133600" cy="476250"/>
          </a:xfrm>
        </p:spPr>
        <p:txBody>
          <a:bodyPr/>
          <a:lstStyle>
            <a:lvl1pPr>
              <a:defRPr/>
            </a:lvl1p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FBE3D31-F127-4A52-92BE-A1D542EAA02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47E805C-6570-4912-BFA4-290D7EA270F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05F34B9-6449-42CC-9DB7-2E159CAC913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3654CDF-2F48-4628-BC9E-084383C03C2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9C4B5F9-3E4B-4AF5-9765-F1268AA09F2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1E0D7BD-8768-48AE-8F74-7A94FD14F81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C9B2157-6A8F-47AF-B20B-E7C1E6F0877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DC58B6-49A1-43F4-A4F6-356C2D6A0D0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1AEE1DC-317C-41E8-86F4-82BEFB10192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ladoekb@mail.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www.supporter.ru/pages.php?idr=43&amp;id=123&amp;pageid=2,%20" TargetMode="Externa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hyperlink" Target="http://www.un.org/ga/61/documentation/list.shtml" TargetMode="External"/><Relationship Id="rId2" Type="http://schemas.openxmlformats.org/officeDocument/2006/relationships/hyperlink" Target="http://lib.ru/psiho/LORENC/agressiya.txt" TargetMode="Externa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ladoekb@mail.r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pic>
        <p:nvPicPr>
          <p:cNvPr id="206851" name="Picture 2" descr="picture"/>
          <p:cNvPicPr>
            <a:picLocks noChangeAspect="1" noChangeArrowheads="1"/>
          </p:cNvPicPr>
          <p:nvPr/>
        </p:nvPicPr>
        <p:blipFill>
          <a:blip r:embed="rId3" cstate="print"/>
          <a:srcRect/>
          <a:stretch>
            <a:fillRect/>
          </a:stretch>
        </p:blipFill>
        <p:spPr bwMode="auto">
          <a:xfrm>
            <a:off x="457200" y="2154238"/>
            <a:ext cx="3124200" cy="3448050"/>
          </a:xfrm>
          <a:prstGeom prst="rect">
            <a:avLst/>
          </a:prstGeom>
          <a:noFill/>
          <a:ln w="9525">
            <a:noFill/>
            <a:miter lim="800000"/>
            <a:headEnd/>
            <a:tailEnd/>
          </a:ln>
        </p:spPr>
      </p:pic>
      <p:sp>
        <p:nvSpPr>
          <p:cNvPr id="3" name="Title 4"/>
          <p:cNvSpPr txBox="1">
            <a:spLocks/>
          </p:cNvSpPr>
          <p:nvPr/>
        </p:nvSpPr>
        <p:spPr>
          <a:xfrm>
            <a:off x="304800" y="304800"/>
            <a:ext cx="8839200" cy="1589088"/>
          </a:xfrm>
          <a:prstGeom prst="rect">
            <a:avLst/>
          </a:prstGeom>
        </p:spPr>
        <p:txBody>
          <a:bodyPr/>
          <a:lstStyle/>
          <a:p>
            <a:pPr algn="ctr">
              <a:defRPr/>
            </a:pPr>
            <a:r>
              <a:rPr lang="ru-RU" altLang="ru-RU" sz="3200" b="1" dirty="0">
                <a:solidFill>
                  <a:srgbClr val="7030A0"/>
                </a:solidFill>
                <a:ea typeface="+mj-ea"/>
                <a:cs typeface="Arial" pitchFamily="34" charset="0"/>
              </a:rPr>
              <a:t>ГБУ СО Центр психолого-педагогической, медицинской и социальной помощи «ЛАДО»</a:t>
            </a:r>
            <a:endParaRPr lang="en-US" altLang="ru-RU" sz="4000" b="1" dirty="0">
              <a:solidFill>
                <a:srgbClr val="7030A0"/>
              </a:solidFill>
              <a:latin typeface="+mj-lt"/>
              <a:ea typeface="+mj-ea"/>
              <a:cs typeface="+mj-cs"/>
            </a:endParaRPr>
          </a:p>
        </p:txBody>
      </p:sp>
      <p:sp>
        <p:nvSpPr>
          <p:cNvPr id="4" name="Content Placeholder 5"/>
          <p:cNvSpPr txBox="1">
            <a:spLocks/>
          </p:cNvSpPr>
          <p:nvPr/>
        </p:nvSpPr>
        <p:spPr>
          <a:xfrm>
            <a:off x="3886200" y="1752600"/>
            <a:ext cx="5257800" cy="4525963"/>
          </a:xfrm>
          <a:prstGeom prst="rect">
            <a:avLst/>
          </a:prstGeom>
        </p:spPr>
        <p:txBody>
          <a:bodyPr/>
          <a:lstStyle/>
          <a:p>
            <a:pPr marL="342900" indent="-341313">
              <a:lnSpc>
                <a:spcPct val="80000"/>
              </a:lnSpc>
              <a:spcBef>
                <a:spcPts val="1000"/>
              </a:spcBef>
              <a:buFont typeface="Arial" pitchFamily="34"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ru-RU" sz="900" b="1" dirty="0">
                <a:latin typeface="+mn-lt"/>
              </a:rPr>
              <a:t> </a:t>
            </a:r>
            <a:endParaRPr lang="en-US" altLang="ru-RU" sz="900" b="1" dirty="0">
              <a:solidFill>
                <a:srgbClr val="000099"/>
              </a:solidFill>
              <a:latin typeface="Corbel" pitchFamily="34" charset="0"/>
            </a:endParaRPr>
          </a:p>
          <a:p>
            <a:pPr marL="342900" indent="-341313">
              <a:lnSpc>
                <a:spcPct val="80000"/>
              </a:lnSpc>
              <a:spcBef>
                <a:spcPts val="1000"/>
              </a:spcBef>
              <a:buFont typeface="Arial" pitchFamily="34"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ru-RU" sz="1300" dirty="0">
                <a:solidFill>
                  <a:srgbClr val="000099"/>
                </a:solidFill>
                <a:cs typeface="Arial" pitchFamily="34" charset="0"/>
              </a:rPr>
              <a:t> </a:t>
            </a:r>
            <a:r>
              <a:rPr lang="en-US" altLang="ru-RU" sz="2800" b="1" dirty="0">
                <a:solidFill>
                  <a:srgbClr val="4F6228"/>
                </a:solidFill>
                <a:ea typeface="Batang" pitchFamily="18" charset="-127"/>
                <a:cs typeface="Arial" pitchFamily="34" charset="0"/>
              </a:rPr>
              <a:t>www. centerlado.ru</a:t>
            </a:r>
            <a:r>
              <a:rPr lang="en-US" altLang="ru-RU" sz="1600" b="1" dirty="0">
                <a:solidFill>
                  <a:srgbClr val="002060"/>
                </a:solidFill>
                <a:cs typeface="Arial" pitchFamily="34" charset="0"/>
              </a:rPr>
              <a:t/>
            </a:r>
            <a:br>
              <a:rPr lang="en-US" altLang="ru-RU" sz="1600" b="1" dirty="0">
                <a:solidFill>
                  <a:srgbClr val="002060"/>
                </a:solidFill>
                <a:cs typeface="Arial" pitchFamily="34" charset="0"/>
              </a:rPr>
            </a:br>
            <a:endParaRPr lang="ru-RU" altLang="ru-RU" sz="600" b="1" dirty="0">
              <a:solidFill>
                <a:srgbClr val="002060"/>
              </a:solidFill>
              <a:cs typeface="Arial" pitchFamily="34" charset="0"/>
            </a:endParaRPr>
          </a:p>
          <a:p>
            <a:pPr marL="342900" indent="-341313">
              <a:lnSpc>
                <a:spcPct val="80000"/>
              </a:lnSpc>
              <a:spcBef>
                <a:spcPts val="10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1" dirty="0">
                <a:hlinkClick r:id="rId4"/>
              </a:rPr>
              <a:t>ladoekb@mail.ru</a:t>
            </a:r>
            <a:endParaRPr lang="ru-RU" sz="2400" b="1" dirty="0"/>
          </a:p>
          <a:p>
            <a:pPr marL="342900" indent="-341313">
              <a:lnSpc>
                <a:spcPct val="80000"/>
              </a:lnSpc>
              <a:spcBef>
                <a:spcPts val="10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ru-RU" sz="1100" b="1" dirty="0"/>
          </a:p>
          <a:p>
            <a:pPr>
              <a:defRPr/>
            </a:pPr>
            <a:r>
              <a:rPr lang="ru-RU" sz="2800" b="1" dirty="0">
                <a:solidFill>
                  <a:srgbClr val="C00000"/>
                </a:solidFill>
              </a:rPr>
              <a:t>+ 7 – 922 – 100 – 58 – 82 </a:t>
            </a:r>
          </a:p>
          <a:p>
            <a:pPr>
              <a:defRPr/>
            </a:pPr>
            <a:r>
              <a:rPr lang="ru-RU" sz="2800" b="1" dirty="0">
                <a:solidFill>
                  <a:srgbClr val="C00000"/>
                </a:solidFill>
              </a:rPr>
              <a:t>+ 7 (343) 338 – 77 – 48 </a:t>
            </a:r>
          </a:p>
          <a:p>
            <a:pPr>
              <a:defRPr/>
            </a:pPr>
            <a:endParaRPr lang="ru-RU" sz="2400" b="1" dirty="0"/>
          </a:p>
          <a:p>
            <a:pPr>
              <a:defRPr/>
            </a:pPr>
            <a:r>
              <a:rPr lang="ru-RU" sz="2400" b="1" dirty="0">
                <a:solidFill>
                  <a:srgbClr val="0070C0"/>
                </a:solidFill>
              </a:rPr>
              <a:t>Адрес: 620039, г. Екатеринбург, ул. Машиностроителей, 8 </a:t>
            </a:r>
          </a:p>
          <a:p>
            <a:pPr>
              <a:defRPr/>
            </a:pPr>
            <a:endParaRPr lang="ru-RU" sz="2000" b="1" dirty="0">
              <a:solidFill>
                <a:srgbClr val="0070C0"/>
              </a:solidFill>
            </a:endParaRPr>
          </a:p>
          <a:p>
            <a:pPr>
              <a:defRPr/>
            </a:pPr>
            <a:endParaRPr lang="ru-R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pic>
        <p:nvPicPr>
          <p:cNvPr id="82951" name="Picture 7" descr="передача насилия"/>
          <p:cNvPicPr>
            <a:picLocks noGrp="1" noChangeAspect="1" noChangeArrowheads="1"/>
          </p:cNvPicPr>
          <p:nvPr>
            <p:ph type="clipArt" sz="half" idx="2"/>
          </p:nvPr>
        </p:nvPicPr>
        <p:blipFill>
          <a:blip r:embed="rId3" cstate="print"/>
          <a:srcRect/>
          <a:stretch>
            <a:fillRect/>
          </a:stretch>
        </p:blipFill>
        <p:spPr>
          <a:xfrm>
            <a:off x="-1993136" y="-1"/>
            <a:ext cx="14261336" cy="7145387"/>
          </a:xfr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96611" name="Содержимое 2"/>
          <p:cNvSpPr>
            <a:spLocks noGrp="1"/>
          </p:cNvSpPr>
          <p:nvPr>
            <p:ph idx="1"/>
          </p:nvPr>
        </p:nvSpPr>
        <p:spPr>
          <a:xfrm>
            <a:off x="0" y="914400"/>
            <a:ext cx="9144000" cy="5562600"/>
          </a:xfrm>
        </p:spPr>
        <p:txBody>
          <a:bodyPr/>
          <a:lstStyle/>
          <a:p>
            <a:pPr algn="ctr">
              <a:buFont typeface="Arial" pitchFamily="34" charset="0"/>
              <a:buNone/>
            </a:pPr>
            <a:r>
              <a:rPr lang="ru-RU" b="1" u="sng" smtClean="0">
                <a:solidFill>
                  <a:srgbClr val="002060"/>
                </a:solidFill>
              </a:rPr>
              <a:t>- На родительских собраниях:</a:t>
            </a:r>
            <a:endParaRPr lang="ru-RU" b="1" smtClean="0">
              <a:solidFill>
                <a:srgbClr val="002060"/>
              </a:solidFill>
            </a:endParaRPr>
          </a:p>
          <a:p>
            <a:r>
              <a:rPr lang="ru-RU" b="1" smtClean="0">
                <a:solidFill>
                  <a:srgbClr val="002060"/>
                </a:solidFill>
              </a:rPr>
              <a:t> Рассказывать о буллинге, </a:t>
            </a:r>
          </a:p>
          <a:p>
            <a:r>
              <a:rPr lang="ru-RU" b="1" smtClean="0">
                <a:solidFill>
                  <a:srgbClr val="002060"/>
                </a:solidFill>
              </a:rPr>
              <a:t>о том что все дети в случае буллинга являются пострадавшими, </a:t>
            </a:r>
          </a:p>
          <a:p>
            <a:r>
              <a:rPr lang="ru-RU" b="1" smtClean="0">
                <a:solidFill>
                  <a:srgbClr val="002060"/>
                </a:solidFill>
              </a:rPr>
              <a:t>что вам хотелось бы от родителей в случае буллинга. </a:t>
            </a:r>
          </a:p>
          <a:p>
            <a:r>
              <a:rPr lang="ru-RU" b="1" smtClean="0">
                <a:solidFill>
                  <a:srgbClr val="002060"/>
                </a:solidFill>
              </a:rPr>
              <a:t>Если у них есть подозрение, что ребёнка травят, то куда ему обратиться. К классному руководителю, к завучу, к директору.  </a:t>
            </a:r>
          </a:p>
          <a:p>
            <a:r>
              <a:rPr lang="ru-RU" b="1" smtClean="0">
                <a:solidFill>
                  <a:srgbClr val="002060"/>
                </a:solidFill>
              </a:rPr>
              <a:t>Рассказать какая система профилактики и реагирования у вас существует в школе.</a:t>
            </a:r>
          </a:p>
        </p:txBody>
      </p:sp>
      <p:sp>
        <p:nvSpPr>
          <p:cNvPr id="196612" name="Заголовок 1"/>
          <p:cNvSpPr>
            <a:spLocks noGrp="1"/>
          </p:cNvSpPr>
          <p:nvPr>
            <p:ph type="title"/>
          </p:nvPr>
        </p:nvSpPr>
        <p:spPr>
          <a:xfrm>
            <a:off x="0" y="304800"/>
            <a:ext cx="9144000" cy="487363"/>
          </a:xfrm>
        </p:spPr>
        <p:txBody>
          <a:bodyPr/>
          <a:lstStyle/>
          <a:p>
            <a:r>
              <a:rPr lang="ru-RU" b="1" smtClean="0">
                <a:solidFill>
                  <a:srgbClr val="C00000"/>
                </a:solidFill>
              </a:rPr>
              <a:t>БУЛЛИНГ (травля): ПРОФИЛАКТИКА</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0" y="762000"/>
            <a:ext cx="9144000" cy="5867400"/>
          </a:xfrm>
        </p:spPr>
        <p:txBody>
          <a:bodyPr/>
          <a:lstStyle/>
          <a:p>
            <a:pPr algn="ctr">
              <a:buFont typeface="Arial" pitchFamily="34" charset="0"/>
              <a:buNone/>
              <a:defRPr/>
            </a:pPr>
            <a:r>
              <a:rPr lang="ru-RU" b="1" u="sng" dirty="0" smtClean="0">
                <a:solidFill>
                  <a:srgbClr val="002060"/>
                </a:solidFill>
              </a:rPr>
              <a:t>-  Взрослые в работе с детьми: </a:t>
            </a:r>
          </a:p>
          <a:p>
            <a:pPr marL="990600" indent="-723900" algn="ctr">
              <a:buFont typeface="Arial" pitchFamily="34" charset="0"/>
              <a:buNone/>
              <a:defRPr/>
            </a:pPr>
            <a:r>
              <a:rPr lang="ru-RU" sz="2400" b="1" dirty="0" smtClean="0">
                <a:solidFill>
                  <a:srgbClr val="002060"/>
                </a:solidFill>
              </a:rPr>
              <a:t>Обращать внимание на признаки буллинга:</a:t>
            </a:r>
          </a:p>
          <a:p>
            <a:pPr marL="990600" indent="-723900">
              <a:buFont typeface="Wingdings" pitchFamily="2" charset="2"/>
              <a:buChar char="§"/>
              <a:defRPr/>
            </a:pPr>
            <a:r>
              <a:rPr lang="ru-RU" sz="2400" b="1" dirty="0" smtClean="0">
                <a:solidFill>
                  <a:srgbClr val="002060"/>
                </a:solidFill>
              </a:rPr>
              <a:t>Ребенок старается держаться рядом со взрослым </a:t>
            </a:r>
          </a:p>
          <a:p>
            <a:pPr marL="990600" indent="-723900">
              <a:buFont typeface="Wingdings" pitchFamily="2" charset="2"/>
              <a:buChar char="§"/>
              <a:defRPr/>
            </a:pPr>
            <a:r>
              <a:rPr lang="ru-RU" sz="2400" b="1" dirty="0" smtClean="0">
                <a:solidFill>
                  <a:srgbClr val="002060"/>
                </a:solidFill>
              </a:rPr>
              <a:t>У ребенка резко или постепенно ухудшается успеваемость </a:t>
            </a:r>
          </a:p>
          <a:p>
            <a:pPr marL="990600" indent="-723900">
              <a:buFont typeface="Wingdings" pitchFamily="2" charset="2"/>
              <a:buChar char="§"/>
              <a:defRPr/>
            </a:pPr>
            <a:r>
              <a:rPr lang="ru-RU" sz="2400" b="1" dirty="0" smtClean="0">
                <a:solidFill>
                  <a:srgbClr val="002060"/>
                </a:solidFill>
              </a:rPr>
              <a:t>Боится или не хочет идти в школу </a:t>
            </a:r>
          </a:p>
          <a:p>
            <a:pPr marL="990600" indent="-723900">
              <a:buFont typeface="Wingdings" pitchFamily="2" charset="2"/>
              <a:buChar char="§"/>
              <a:defRPr/>
            </a:pPr>
            <a:r>
              <a:rPr lang="ru-RU" sz="2400" b="1" dirty="0" smtClean="0">
                <a:solidFill>
                  <a:srgbClr val="002060"/>
                </a:solidFill>
              </a:rPr>
              <a:t>Убегает из учреждения </a:t>
            </a:r>
          </a:p>
          <a:p>
            <a:pPr marL="990600" indent="-723900">
              <a:buFont typeface="Wingdings" pitchFamily="2" charset="2"/>
              <a:buChar char="§"/>
              <a:defRPr/>
            </a:pPr>
            <a:r>
              <a:rPr lang="ru-RU" sz="2400" b="1" dirty="0" smtClean="0">
                <a:solidFill>
                  <a:srgbClr val="002060"/>
                </a:solidFill>
              </a:rPr>
              <a:t>Выбирает длинный и неудобный путь в школу и из школы. Опаздывает </a:t>
            </a:r>
          </a:p>
          <a:p>
            <a:pPr marL="990600" indent="-723900">
              <a:buFont typeface="Wingdings" pitchFamily="2" charset="2"/>
              <a:buChar char="§"/>
              <a:defRPr/>
            </a:pPr>
            <a:r>
              <a:rPr lang="ru-RU" sz="2400" b="1" dirty="0" smtClean="0">
                <a:solidFill>
                  <a:srgbClr val="002060"/>
                </a:solidFill>
              </a:rPr>
              <a:t>Ребенок не спрашивает тему урока, домашнее задание у сверстников, если он не успел записать</a:t>
            </a:r>
          </a:p>
          <a:p>
            <a:pPr marL="990600" indent="-723900">
              <a:buFont typeface="Wingdings" pitchFamily="2" charset="2"/>
              <a:buChar char="§"/>
              <a:defRPr/>
            </a:pPr>
            <a:r>
              <a:rPr lang="ru-RU" sz="2400" b="1" dirty="0" smtClean="0">
                <a:solidFill>
                  <a:srgbClr val="002060"/>
                </a:solidFill>
              </a:rPr>
              <a:t>Требует или крадет деньги, чтобы выполнить требования «агрессоров»</a:t>
            </a:r>
          </a:p>
          <a:p>
            <a:pPr marL="990600" indent="-723900">
              <a:buFont typeface="Wingdings" pitchFamily="2" charset="2"/>
              <a:buChar char="§"/>
              <a:defRPr/>
            </a:pPr>
            <a:r>
              <a:rPr lang="ru-RU" sz="2400" b="1" dirty="0" smtClean="0">
                <a:solidFill>
                  <a:srgbClr val="002060"/>
                </a:solidFill>
              </a:rPr>
              <a:t>В командных играх дети выбирают его в числе последних или не хотят быть с ним в одной команде</a:t>
            </a:r>
            <a:endParaRPr lang="ru-RU" b="1" dirty="0" smtClean="0">
              <a:solidFill>
                <a:srgbClr val="002060"/>
              </a:solidFill>
            </a:endParaRPr>
          </a:p>
        </p:txBody>
      </p:sp>
      <p:sp>
        <p:nvSpPr>
          <p:cNvPr id="197636" name="Заголовок 1"/>
          <p:cNvSpPr>
            <a:spLocks noGrp="1"/>
          </p:cNvSpPr>
          <p:nvPr>
            <p:ph type="title"/>
          </p:nvPr>
        </p:nvSpPr>
        <p:spPr>
          <a:xfrm>
            <a:off x="0" y="304800"/>
            <a:ext cx="9144000" cy="487363"/>
          </a:xfrm>
        </p:spPr>
        <p:txBody>
          <a:bodyPr/>
          <a:lstStyle/>
          <a:p>
            <a:r>
              <a:rPr lang="ru-RU" b="1" smtClean="0">
                <a:solidFill>
                  <a:srgbClr val="C00000"/>
                </a:solidFill>
              </a:rPr>
              <a:t>БУЛЛИНГ (травля): ПРОФИЛАКТИКА</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8915" name="Заголовок 1"/>
          <p:cNvSpPr>
            <a:spLocks noGrp="1"/>
          </p:cNvSpPr>
          <p:nvPr>
            <p:ph type="title"/>
          </p:nvPr>
        </p:nvSpPr>
        <p:spPr/>
        <p:txBody>
          <a:bodyPr/>
          <a:lstStyle/>
          <a:p>
            <a:r>
              <a:rPr lang="ru-RU" sz="6000" b="1" smtClean="0">
                <a:solidFill>
                  <a:srgbClr val="C00000"/>
                </a:solidFill>
              </a:rPr>
              <a:t>Наказание</a:t>
            </a:r>
            <a:r>
              <a:rPr lang="ru-RU" sz="6000" smtClean="0">
                <a:solidFill>
                  <a:srgbClr val="C00000"/>
                </a:solidFill>
              </a:rPr>
              <a:t> </a:t>
            </a:r>
            <a:endParaRPr lang="ru-RU" smtClean="0">
              <a:solidFill>
                <a:srgbClr val="C00000"/>
              </a:solidFill>
            </a:endParaRPr>
          </a:p>
        </p:txBody>
      </p:sp>
      <p:sp>
        <p:nvSpPr>
          <p:cNvPr id="38916" name="Содержимое 2"/>
          <p:cNvSpPr>
            <a:spLocks noGrp="1"/>
          </p:cNvSpPr>
          <p:nvPr>
            <p:ph idx="1"/>
          </p:nvPr>
        </p:nvSpPr>
        <p:spPr/>
        <p:txBody>
          <a:bodyPr/>
          <a:lstStyle/>
          <a:p>
            <a:pPr>
              <a:spcBef>
                <a:spcPts val="1200"/>
              </a:spcBef>
              <a:buFont typeface="Arial" pitchFamily="34" charset="0"/>
              <a:buNone/>
            </a:pPr>
            <a:r>
              <a:rPr lang="ru-RU" b="1" smtClean="0">
                <a:solidFill>
                  <a:srgbClr val="002060"/>
                </a:solidFill>
              </a:rPr>
              <a:t>— дать наказ, наставление</a:t>
            </a:r>
          </a:p>
          <a:p>
            <a:pPr>
              <a:spcBef>
                <a:spcPts val="1200"/>
              </a:spcBef>
              <a:buFont typeface="Arial" pitchFamily="34" charset="0"/>
              <a:buNone/>
            </a:pPr>
            <a:r>
              <a:rPr lang="ru-RU" b="1" smtClean="0">
                <a:solidFill>
                  <a:srgbClr val="002060"/>
                </a:solidFill>
              </a:rPr>
              <a:t>— способ обозначить человеку какую-то норму поведения, систему правил</a:t>
            </a:r>
          </a:p>
          <a:p>
            <a:pPr>
              <a:spcBef>
                <a:spcPts val="1200"/>
              </a:spcBef>
              <a:buFont typeface="Arial" pitchFamily="34" charset="0"/>
              <a:buNone/>
            </a:pPr>
            <a:r>
              <a:rPr lang="ru-RU" b="1" smtClean="0">
                <a:solidFill>
                  <a:srgbClr val="002060"/>
                </a:solidFill>
              </a:rPr>
              <a:t>— применение каких-либо, правовых или неправовых, неприятных или нежелательных мер в отношении человека  или  групп людей в ответ на неповиновение или на неугодное или морально неправильное поведение.</a:t>
            </a:r>
          </a:p>
          <a:p>
            <a:pPr>
              <a:spcBef>
                <a:spcPts val="1200"/>
              </a:spcBef>
              <a:buFont typeface="Arial" pitchFamily="34" charset="0"/>
              <a:buNone/>
            </a:pPr>
            <a:endParaRPr lang="ru-RU" b="1" smtClean="0">
              <a:solidFill>
                <a:srgbClr val="00206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9939" name="Заголовок 1"/>
          <p:cNvSpPr>
            <a:spLocks noGrp="1"/>
          </p:cNvSpPr>
          <p:nvPr>
            <p:ph type="title"/>
          </p:nvPr>
        </p:nvSpPr>
        <p:spPr>
          <a:xfrm>
            <a:off x="457200" y="274638"/>
            <a:ext cx="8229600" cy="639762"/>
          </a:xfrm>
        </p:spPr>
        <p:txBody>
          <a:bodyPr/>
          <a:lstStyle/>
          <a:p>
            <a:r>
              <a:rPr lang="ru-RU" b="1" smtClean="0">
                <a:solidFill>
                  <a:srgbClr val="FF0000"/>
                </a:solidFill>
              </a:rPr>
              <a:t>НАКАЗАНИЯ</a:t>
            </a:r>
            <a:endParaRPr lang="ru-RU" smtClean="0">
              <a:solidFill>
                <a:srgbClr val="FF0000"/>
              </a:solidFill>
            </a:endParaRPr>
          </a:p>
        </p:txBody>
      </p:sp>
      <p:sp>
        <p:nvSpPr>
          <p:cNvPr id="39940" name="Содержимое 2"/>
          <p:cNvSpPr>
            <a:spLocks noGrp="1"/>
          </p:cNvSpPr>
          <p:nvPr>
            <p:ph idx="1"/>
          </p:nvPr>
        </p:nvSpPr>
        <p:spPr>
          <a:xfrm>
            <a:off x="0" y="1600200"/>
            <a:ext cx="9144000" cy="4525963"/>
          </a:xfrm>
        </p:spPr>
        <p:txBody>
          <a:bodyPr/>
          <a:lstStyle/>
          <a:p>
            <a:pPr marL="914400" indent="-914400" algn="ctr">
              <a:buFont typeface="Arial" pitchFamily="34" charset="0"/>
              <a:buNone/>
            </a:pPr>
            <a:r>
              <a:rPr lang="ru-RU" sz="5400" b="1" smtClean="0">
                <a:solidFill>
                  <a:srgbClr val="002060"/>
                </a:solidFill>
              </a:rPr>
              <a:t>Какие бывают наказания?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40963" name="Заголовок 1"/>
          <p:cNvSpPr>
            <a:spLocks noGrp="1"/>
          </p:cNvSpPr>
          <p:nvPr>
            <p:ph type="title"/>
          </p:nvPr>
        </p:nvSpPr>
        <p:spPr>
          <a:xfrm>
            <a:off x="457200" y="0"/>
            <a:ext cx="8229600" cy="1143000"/>
          </a:xfrm>
        </p:spPr>
        <p:txBody>
          <a:bodyPr/>
          <a:lstStyle/>
          <a:p>
            <a:r>
              <a:rPr lang="ru-RU" sz="5400" b="1" smtClean="0">
                <a:solidFill>
                  <a:srgbClr val="C00000"/>
                </a:solidFill>
              </a:rPr>
              <a:t>Виды наказаний</a:t>
            </a:r>
          </a:p>
        </p:txBody>
      </p:sp>
      <p:sp>
        <p:nvSpPr>
          <p:cNvPr id="40964" name="AutoShape 2" descr="C:\Users\qwertyu\Desktop\%D0%A0%D0%A3%D0%BD%D0%B8%D0%B2%D0%B5%D1%80\i (3).webp"/>
          <p:cNvSpPr>
            <a:spLocks noGrp="1" noChangeAspect="1" noChangeArrowheads="1"/>
          </p:cNvSpPr>
          <p:nvPr>
            <p:ph idx="1"/>
          </p:nvPr>
        </p:nvSpPr>
        <p:spPr>
          <a:xfrm>
            <a:off x="533400" y="1143000"/>
            <a:ext cx="8229600" cy="4525963"/>
          </a:xfrm>
        </p:spPr>
        <p:txBody>
          <a:bodyPr/>
          <a:lstStyle/>
          <a:p>
            <a:pPr marL="514350" indent="-514350">
              <a:buFont typeface="Calibri" pitchFamily="34" charset="0"/>
              <a:buAutoNum type="arabicPeriod"/>
            </a:pPr>
            <a:r>
              <a:rPr lang="ru-RU" sz="3000" b="1" dirty="0" smtClean="0">
                <a:solidFill>
                  <a:srgbClr val="002060"/>
                </a:solidFill>
              </a:rPr>
              <a:t>Физические наказания</a:t>
            </a:r>
          </a:p>
          <a:p>
            <a:pPr marL="514350" indent="-514350">
              <a:buFont typeface="Calibri" pitchFamily="34" charset="0"/>
              <a:buAutoNum type="arabicPeriod"/>
            </a:pPr>
            <a:r>
              <a:rPr lang="ru-RU" sz="3000" b="1" dirty="0" smtClean="0">
                <a:solidFill>
                  <a:srgbClr val="002060"/>
                </a:solidFill>
              </a:rPr>
              <a:t>Вербальная агрессия</a:t>
            </a:r>
          </a:p>
          <a:p>
            <a:pPr marL="514350" indent="-514350">
              <a:buFont typeface="Calibri" pitchFamily="34" charset="0"/>
              <a:buAutoNum type="arabicPeriod"/>
            </a:pPr>
            <a:r>
              <a:rPr lang="ru-RU" sz="3000" b="1" dirty="0" smtClean="0">
                <a:solidFill>
                  <a:srgbClr val="002060"/>
                </a:solidFill>
              </a:rPr>
              <a:t>Инициирование чувства вины</a:t>
            </a:r>
          </a:p>
          <a:p>
            <a:pPr marL="514350" indent="-514350">
              <a:buFont typeface="Calibri" pitchFamily="34" charset="0"/>
              <a:buAutoNum type="arabicPeriod"/>
            </a:pPr>
            <a:r>
              <a:rPr lang="ru-RU" sz="3000" b="1" dirty="0" smtClean="0">
                <a:solidFill>
                  <a:srgbClr val="002060"/>
                </a:solidFill>
              </a:rPr>
              <a:t>Осуждение, неодобрение</a:t>
            </a:r>
          </a:p>
          <a:p>
            <a:pPr marL="514350" indent="-514350">
              <a:buFont typeface="Calibri" pitchFamily="34" charset="0"/>
              <a:buAutoNum type="arabicPeriod"/>
            </a:pPr>
            <a:r>
              <a:rPr lang="ru-RU" sz="3000" b="1" dirty="0" smtClean="0">
                <a:solidFill>
                  <a:srgbClr val="002060"/>
                </a:solidFill>
              </a:rPr>
              <a:t>Принуждение к действию</a:t>
            </a:r>
          </a:p>
          <a:p>
            <a:pPr marL="514350" indent="-514350">
              <a:buFont typeface="Calibri" pitchFamily="34" charset="0"/>
              <a:buAutoNum type="arabicPeriod"/>
            </a:pPr>
            <a:r>
              <a:rPr lang="ru-RU" sz="3000" b="1" dirty="0" smtClean="0">
                <a:solidFill>
                  <a:srgbClr val="002060"/>
                </a:solidFill>
              </a:rPr>
              <a:t>Лишение благ и привилегий</a:t>
            </a:r>
          </a:p>
          <a:p>
            <a:pPr marL="514350" indent="-514350">
              <a:buFont typeface="Calibri" pitchFamily="34" charset="0"/>
              <a:buAutoNum type="arabicPeriod"/>
            </a:pPr>
            <a:r>
              <a:rPr lang="ru-RU" sz="3000" b="1" dirty="0" smtClean="0">
                <a:solidFill>
                  <a:srgbClr val="002060"/>
                </a:solidFill>
              </a:rPr>
              <a:t>Штрафы</a:t>
            </a:r>
          </a:p>
          <a:p>
            <a:pPr marL="514350" indent="-514350">
              <a:buFont typeface="Calibri" pitchFamily="34" charset="0"/>
              <a:buAutoNum type="arabicPeriod"/>
            </a:pPr>
            <a:r>
              <a:rPr lang="ru-RU" sz="3000" b="1" dirty="0" smtClean="0">
                <a:solidFill>
                  <a:srgbClr val="002060"/>
                </a:solidFill>
              </a:rPr>
              <a:t>Исправительные работы</a:t>
            </a:r>
          </a:p>
          <a:p>
            <a:pPr marL="514350" indent="-514350">
              <a:buFont typeface="Calibri" pitchFamily="34" charset="0"/>
              <a:buAutoNum type="arabicPeriod"/>
            </a:pPr>
            <a:r>
              <a:rPr lang="ru-RU" sz="3000" b="1" dirty="0" smtClean="0">
                <a:solidFill>
                  <a:srgbClr val="002060"/>
                </a:solidFill>
              </a:rPr>
              <a:t>Ограничение активности ребенка</a:t>
            </a:r>
          </a:p>
          <a:p>
            <a:pPr marL="514350" indent="-514350">
              <a:buNone/>
            </a:pPr>
            <a:endParaRPr lang="ru-RU" sz="3000" b="1" dirty="0" smtClean="0">
              <a:solidFill>
                <a:srgbClr val="002060"/>
              </a:solidFill>
            </a:endParaRPr>
          </a:p>
        </p:txBody>
      </p:sp>
      <p:sp>
        <p:nvSpPr>
          <p:cNvPr id="40965" name="AutoShape 4" descr="C:\Users\qwertyu\Desktop\%D0%A0%D0%A3%D0%BD%D0%B8%D0%B2%D0%B5%D1%80\i (3).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40966" name="AutoShape 6" descr="C:\Users\qwertyu\Desktop\%D0%A0%D0%A3%D0%BD%D0%B8%D0%B2%D0%B5%D1%80\i (3).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40967" name="AutoShape 8" descr="C:\Users\qwertyu\Desktop\%D0%A0%D0%A3%D0%BD%D0%B8%D0%B2%D0%B5%D1%80\i (3).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20835" name="Заголовок 1"/>
          <p:cNvSpPr>
            <a:spLocks noGrp="1"/>
          </p:cNvSpPr>
          <p:nvPr>
            <p:ph type="title"/>
          </p:nvPr>
        </p:nvSpPr>
        <p:spPr>
          <a:xfrm>
            <a:off x="457200" y="274638"/>
            <a:ext cx="8229600" cy="639762"/>
          </a:xfrm>
        </p:spPr>
        <p:txBody>
          <a:bodyPr/>
          <a:lstStyle/>
          <a:p>
            <a:r>
              <a:rPr lang="ru-RU" b="1" smtClean="0">
                <a:solidFill>
                  <a:srgbClr val="FF0000"/>
                </a:solidFill>
              </a:rPr>
              <a:t>НАКАЗАНИЯ</a:t>
            </a:r>
            <a:endParaRPr lang="ru-RU" smtClean="0">
              <a:solidFill>
                <a:srgbClr val="FF0000"/>
              </a:solidFill>
            </a:endParaRPr>
          </a:p>
        </p:txBody>
      </p:sp>
      <p:sp>
        <p:nvSpPr>
          <p:cNvPr id="120836" name="Содержимое 2"/>
          <p:cNvSpPr>
            <a:spLocks noGrp="1"/>
          </p:cNvSpPr>
          <p:nvPr>
            <p:ph idx="1"/>
          </p:nvPr>
        </p:nvSpPr>
        <p:spPr>
          <a:xfrm>
            <a:off x="0" y="1981200"/>
            <a:ext cx="9144000" cy="4525963"/>
          </a:xfrm>
        </p:spPr>
        <p:txBody>
          <a:bodyPr/>
          <a:lstStyle/>
          <a:p>
            <a:pPr algn="ctr">
              <a:buFont typeface="Arial" pitchFamily="34" charset="0"/>
              <a:buNone/>
            </a:pPr>
            <a:r>
              <a:rPr lang="ru-RU" sz="4800" b="1" smtClean="0">
                <a:solidFill>
                  <a:srgbClr val="002060"/>
                </a:solidFill>
              </a:rPr>
              <a:t>Что можно делать вместо наказаний?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21859" name="Заголовок 1"/>
          <p:cNvSpPr>
            <a:spLocks noGrp="1"/>
          </p:cNvSpPr>
          <p:nvPr>
            <p:ph type="title"/>
          </p:nvPr>
        </p:nvSpPr>
        <p:spPr>
          <a:xfrm>
            <a:off x="381000" y="609600"/>
            <a:ext cx="8229600" cy="639763"/>
          </a:xfrm>
        </p:spPr>
        <p:txBody>
          <a:bodyPr/>
          <a:lstStyle/>
          <a:p>
            <a:r>
              <a:rPr lang="ru-RU" b="1" dirty="0" smtClean="0">
                <a:solidFill>
                  <a:srgbClr val="FF0000"/>
                </a:solidFill>
              </a:rPr>
              <a:t>ВМЕСТО НАКАЗАНИЙ</a:t>
            </a:r>
            <a:endParaRPr lang="ru-RU" dirty="0" smtClean="0">
              <a:solidFill>
                <a:srgbClr val="FF0000"/>
              </a:solidFill>
            </a:endParaRPr>
          </a:p>
        </p:txBody>
      </p:sp>
      <p:sp>
        <p:nvSpPr>
          <p:cNvPr id="3" name="Содержимое 2"/>
          <p:cNvSpPr>
            <a:spLocks noGrp="1"/>
          </p:cNvSpPr>
          <p:nvPr>
            <p:ph idx="1"/>
          </p:nvPr>
        </p:nvSpPr>
        <p:spPr>
          <a:xfrm>
            <a:off x="4419600" y="1981200"/>
            <a:ext cx="4724400" cy="4267200"/>
          </a:xfrm>
        </p:spPr>
        <p:txBody>
          <a:bodyPr/>
          <a:lstStyle/>
          <a:p>
            <a:pPr algn="ctr">
              <a:buFont typeface="Arial" pitchFamily="34" charset="0"/>
              <a:buNone/>
              <a:defRPr/>
            </a:pPr>
            <a:r>
              <a:rPr lang="ru-RU" sz="3600" b="1" dirty="0" smtClean="0">
                <a:solidFill>
                  <a:srgbClr val="002060"/>
                </a:solidFill>
              </a:rPr>
              <a:t>Метод естественных последствий</a:t>
            </a:r>
            <a:r>
              <a:rPr lang="ru-RU" sz="3600" dirty="0" smtClean="0">
                <a:solidFill>
                  <a:srgbClr val="002060"/>
                </a:solidFill>
              </a:rPr>
              <a:t>, </a:t>
            </a:r>
          </a:p>
          <a:p>
            <a:pPr indent="19050">
              <a:buFont typeface="Arial" pitchFamily="34" charset="0"/>
              <a:buNone/>
              <a:defRPr/>
            </a:pPr>
            <a:r>
              <a:rPr lang="ru-RU" sz="3600" dirty="0" smtClean="0">
                <a:solidFill>
                  <a:srgbClr val="002060"/>
                </a:solidFill>
              </a:rPr>
              <a:t>Данный метод научно обосновал французский просветитель Жан Жак Руссо.</a:t>
            </a:r>
          </a:p>
          <a:p>
            <a:pPr indent="19050">
              <a:buFont typeface="Arial" pitchFamily="34" charset="0"/>
              <a:buNone/>
              <a:defRPr/>
            </a:pPr>
            <a:endParaRPr lang="ru-RU" sz="3600" dirty="0">
              <a:solidFill>
                <a:srgbClr val="002060"/>
              </a:solidFill>
            </a:endParaRPr>
          </a:p>
        </p:txBody>
      </p:sp>
      <p:pic>
        <p:nvPicPr>
          <p:cNvPr id="121861" name="Picture 5" descr="https://briefly.ru/static/cache/authors/600/russo.jpeg"/>
          <p:cNvPicPr>
            <a:picLocks noChangeAspect="1" noChangeArrowheads="1"/>
          </p:cNvPicPr>
          <p:nvPr/>
        </p:nvPicPr>
        <p:blipFill>
          <a:blip r:embed="rId3" cstate="print"/>
          <a:srcRect/>
          <a:stretch>
            <a:fillRect/>
          </a:stretch>
        </p:blipFill>
        <p:spPr bwMode="auto">
          <a:xfrm>
            <a:off x="304800" y="1574800"/>
            <a:ext cx="3962400" cy="528320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22883" name="Заголовок 1"/>
          <p:cNvSpPr>
            <a:spLocks noGrp="1"/>
          </p:cNvSpPr>
          <p:nvPr>
            <p:ph type="title"/>
          </p:nvPr>
        </p:nvSpPr>
        <p:spPr>
          <a:xfrm>
            <a:off x="457200" y="0"/>
            <a:ext cx="8229600" cy="639763"/>
          </a:xfrm>
        </p:spPr>
        <p:txBody>
          <a:bodyPr/>
          <a:lstStyle/>
          <a:p>
            <a:r>
              <a:rPr lang="ru-RU" b="1" dirty="0" smtClean="0">
                <a:solidFill>
                  <a:srgbClr val="FF0000"/>
                </a:solidFill>
              </a:rPr>
              <a:t>ВМЕСТО НАКАЗАНИЙ</a:t>
            </a:r>
            <a:endParaRPr lang="ru-RU" dirty="0" smtClean="0">
              <a:solidFill>
                <a:srgbClr val="FF0000"/>
              </a:solidFill>
            </a:endParaRPr>
          </a:p>
        </p:txBody>
      </p:sp>
      <p:sp>
        <p:nvSpPr>
          <p:cNvPr id="3" name="Содержимое 2"/>
          <p:cNvSpPr>
            <a:spLocks noGrp="1"/>
          </p:cNvSpPr>
          <p:nvPr>
            <p:ph idx="1"/>
          </p:nvPr>
        </p:nvSpPr>
        <p:spPr>
          <a:xfrm>
            <a:off x="304800" y="685800"/>
            <a:ext cx="8839200" cy="6172200"/>
          </a:xfrm>
        </p:spPr>
        <p:txBody>
          <a:bodyPr/>
          <a:lstStyle/>
          <a:p>
            <a:pPr algn="ctr">
              <a:buFont typeface="Arial" pitchFamily="34" charset="0"/>
              <a:buNone/>
              <a:defRPr/>
            </a:pPr>
            <a:r>
              <a:rPr lang="ru-RU" b="1" dirty="0" smtClean="0">
                <a:solidFill>
                  <a:srgbClr val="002060"/>
                </a:solidFill>
              </a:rPr>
              <a:t>Метод естественных последствий</a:t>
            </a:r>
            <a:r>
              <a:rPr lang="ru-RU" dirty="0" smtClean="0">
                <a:solidFill>
                  <a:srgbClr val="002060"/>
                </a:solidFill>
              </a:rPr>
              <a:t>, </a:t>
            </a:r>
          </a:p>
          <a:p>
            <a:pPr indent="19050">
              <a:buFont typeface="Arial" pitchFamily="34" charset="0"/>
              <a:buNone/>
              <a:defRPr/>
            </a:pPr>
            <a:r>
              <a:rPr lang="ru-RU" dirty="0" smtClean="0">
                <a:solidFill>
                  <a:srgbClr val="002060"/>
                </a:solidFill>
              </a:rPr>
              <a:t>дает возможность ребенку на собственном опыте убедиться в неприятных последствиях своего упрямства, «страдает» от непослушания и своеволия. </a:t>
            </a:r>
          </a:p>
          <a:p>
            <a:pPr indent="19050">
              <a:buFont typeface="Arial" pitchFamily="34" charset="0"/>
              <a:buNone/>
              <a:defRPr/>
            </a:pPr>
            <a:r>
              <a:rPr lang="ru-RU" dirty="0" smtClean="0">
                <a:solidFill>
                  <a:srgbClr val="002060"/>
                </a:solidFill>
              </a:rPr>
              <a:t>Его действенность заключается в том, что ущерб, причинённый детским непослушанием, взрослые не торопятся устранять, чтобы содеянное убеждало ребёнка в недопустимости непослушания.</a:t>
            </a:r>
          </a:p>
          <a:p>
            <a:pPr indent="19050">
              <a:buFont typeface="Arial" pitchFamily="34" charset="0"/>
              <a:buNone/>
              <a:defRPr/>
            </a:pPr>
            <a:endParaRPr lang="ru-RU" dirty="0">
              <a:solidFill>
                <a:srgbClr val="00206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23907" name="Заголовок 1"/>
          <p:cNvSpPr>
            <a:spLocks noGrp="1"/>
          </p:cNvSpPr>
          <p:nvPr>
            <p:ph type="title"/>
          </p:nvPr>
        </p:nvSpPr>
        <p:spPr>
          <a:xfrm>
            <a:off x="0" y="0"/>
            <a:ext cx="9144000" cy="571500"/>
          </a:xfrm>
        </p:spPr>
        <p:txBody>
          <a:bodyPr/>
          <a:lstStyle/>
          <a:p>
            <a:r>
              <a:rPr lang="ru-RU" sz="3600" b="1" dirty="0" smtClean="0">
                <a:solidFill>
                  <a:srgbClr val="C00000"/>
                </a:solidFill>
              </a:rPr>
              <a:t>Метод естественных последствий</a:t>
            </a:r>
          </a:p>
        </p:txBody>
      </p:sp>
      <p:sp>
        <p:nvSpPr>
          <p:cNvPr id="123908" name="Содержимое 2"/>
          <p:cNvSpPr>
            <a:spLocks noGrp="1"/>
          </p:cNvSpPr>
          <p:nvPr>
            <p:ph idx="1"/>
          </p:nvPr>
        </p:nvSpPr>
        <p:spPr>
          <a:xfrm>
            <a:off x="228600" y="685800"/>
            <a:ext cx="8915400" cy="6172200"/>
          </a:xfrm>
        </p:spPr>
        <p:txBody>
          <a:bodyPr/>
          <a:lstStyle/>
          <a:p>
            <a:r>
              <a:rPr lang="ru-RU" sz="2600" b="1" smtClean="0">
                <a:solidFill>
                  <a:srgbClr val="002060"/>
                </a:solidFill>
              </a:rPr>
              <a:t>основывается на личном опыте ребенка, сталкивающегося с непосредственными результатами своих поступков. Так, в случае причинения какого-то ущерба ребенок обязан сам справиться с ситуацией (разлил-убрал, получил двойку – исправил, разорвал что-то – сам зашил и т.п.)</a:t>
            </a:r>
          </a:p>
          <a:p>
            <a:r>
              <a:rPr lang="ru-RU" sz="2600" b="1" smtClean="0">
                <a:solidFill>
                  <a:srgbClr val="002060"/>
                </a:solidFill>
              </a:rPr>
              <a:t>Этот вид наказания помогает найти конструктивный выход из ситуации ущерба.</a:t>
            </a:r>
          </a:p>
          <a:p>
            <a:r>
              <a:rPr lang="ru-RU" sz="2600" b="1" smtClean="0">
                <a:solidFill>
                  <a:srgbClr val="002060"/>
                </a:solidFill>
              </a:rPr>
              <a:t>Такое поведение ребенка лучше всего формируется в совместной деятельности со взрослым, демонстрирующим модели желательного поведения личным примером. </a:t>
            </a:r>
          </a:p>
          <a:p>
            <a:r>
              <a:rPr lang="ru-RU" sz="2600" b="1" smtClean="0">
                <a:solidFill>
                  <a:srgbClr val="002060"/>
                </a:solidFill>
              </a:rPr>
              <a:t>Наказание естественными последствиями «дозируется» в зависимости от возраста ребенка и его компетентности.</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24931" name="Заголовок 1"/>
          <p:cNvSpPr>
            <a:spLocks noGrp="1"/>
          </p:cNvSpPr>
          <p:nvPr>
            <p:ph type="title"/>
          </p:nvPr>
        </p:nvSpPr>
        <p:spPr>
          <a:xfrm>
            <a:off x="0" y="0"/>
            <a:ext cx="9144000" cy="571500"/>
          </a:xfrm>
        </p:spPr>
        <p:txBody>
          <a:bodyPr/>
          <a:lstStyle/>
          <a:p>
            <a:r>
              <a:rPr lang="ru-RU" sz="3600" b="1" dirty="0" smtClean="0">
                <a:solidFill>
                  <a:srgbClr val="C00000"/>
                </a:solidFill>
              </a:rPr>
              <a:t>Метод  естественных последствий</a:t>
            </a:r>
          </a:p>
        </p:txBody>
      </p:sp>
      <p:sp>
        <p:nvSpPr>
          <p:cNvPr id="3" name="Содержимое 2"/>
          <p:cNvSpPr>
            <a:spLocks noGrp="1"/>
          </p:cNvSpPr>
          <p:nvPr>
            <p:ph idx="1"/>
          </p:nvPr>
        </p:nvSpPr>
        <p:spPr>
          <a:xfrm>
            <a:off x="228600" y="685800"/>
            <a:ext cx="8915400" cy="6172200"/>
          </a:xfrm>
        </p:spPr>
        <p:txBody>
          <a:bodyPr/>
          <a:lstStyle/>
          <a:p>
            <a:pPr algn="ctr">
              <a:buFont typeface="Arial" pitchFamily="34" charset="0"/>
              <a:buNone/>
              <a:defRPr/>
            </a:pPr>
            <a:r>
              <a:rPr lang="ru-RU" sz="4000" b="1" dirty="0" smtClean="0">
                <a:solidFill>
                  <a:srgbClr val="002060"/>
                </a:solidFill>
              </a:rPr>
              <a:t>Технология:</a:t>
            </a:r>
          </a:p>
          <a:p>
            <a:pPr marL="742950" indent="-742950">
              <a:buFont typeface="+mj-lt"/>
              <a:buAutoNum type="arabicPeriod"/>
              <a:defRPr/>
            </a:pPr>
            <a:r>
              <a:rPr lang="ru-RU" sz="4000" b="1" dirty="0" smtClean="0">
                <a:solidFill>
                  <a:srgbClr val="002060"/>
                </a:solidFill>
              </a:rPr>
              <a:t>Поставить ребенка в известность о последствиях.</a:t>
            </a:r>
          </a:p>
          <a:p>
            <a:pPr marL="742950" indent="-742950">
              <a:buFont typeface="+mj-lt"/>
              <a:buAutoNum type="arabicPeriod"/>
              <a:defRPr/>
            </a:pPr>
            <a:r>
              <a:rPr lang="ru-RU" sz="4000" b="1" dirty="0" smtClean="0">
                <a:solidFill>
                  <a:srgbClr val="002060"/>
                </a:solidFill>
              </a:rPr>
              <a:t>Дать ребенку свободу выбора действий.</a:t>
            </a:r>
          </a:p>
          <a:p>
            <a:pPr marL="742950" indent="-742950">
              <a:buFont typeface="+mj-lt"/>
              <a:buAutoNum type="arabicPeriod"/>
              <a:defRPr/>
            </a:pPr>
            <a:r>
              <a:rPr lang="ru-RU" sz="4000" b="1" dirty="0" smtClean="0">
                <a:solidFill>
                  <a:srgbClr val="002060"/>
                </a:solidFill>
              </a:rPr>
              <a:t>Уберечь ребенка от ситуации, при которой сделав неправильный выбор, встала угроза его безопасности и здоровью</a:t>
            </a:r>
            <a:endParaRPr lang="ru-RU" sz="4000" b="1"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7410" name="Rectangle 2"/>
          <p:cNvSpPr>
            <a:spLocks noGrp="1" noRot="1" noChangeArrowheads="1"/>
          </p:cNvSpPr>
          <p:nvPr>
            <p:ph type="title"/>
          </p:nvPr>
        </p:nvSpPr>
        <p:spPr>
          <a:xfrm>
            <a:off x="457200" y="0"/>
            <a:ext cx="8229600" cy="1417638"/>
          </a:xfrm>
        </p:spPr>
        <p:txBody>
          <a:bodyPr/>
          <a:lstStyle/>
          <a:p>
            <a:pPr eaLnBrk="1" hangingPunct="1"/>
            <a:r>
              <a:rPr lang="ru-RU" altLang="ru-RU" sz="4000" smtClean="0"/>
              <a:t>В домашнем насилии выделяют 4 основных вида:</a:t>
            </a:r>
          </a:p>
        </p:txBody>
      </p:sp>
      <p:sp>
        <p:nvSpPr>
          <p:cNvPr id="17411" name="Rectangle 3"/>
          <p:cNvSpPr>
            <a:spLocks noGrp="1" noRot="1" noChangeArrowheads="1"/>
          </p:cNvSpPr>
          <p:nvPr>
            <p:ph idx="1"/>
          </p:nvPr>
        </p:nvSpPr>
        <p:spPr/>
        <p:txBody>
          <a:bodyPr/>
          <a:lstStyle/>
          <a:p>
            <a:pPr eaLnBrk="1" hangingPunct="1">
              <a:lnSpc>
                <a:spcPct val="90000"/>
              </a:lnSpc>
              <a:defRPr/>
            </a:pPr>
            <a:r>
              <a:rPr lang="ru-RU" altLang="ru-RU" b="1" dirty="0" smtClean="0"/>
              <a:t>физическое насилие</a:t>
            </a:r>
            <a:r>
              <a:rPr lang="ru-RU" altLang="ru-RU" dirty="0" smtClean="0"/>
              <a:t> </a:t>
            </a:r>
            <a:endParaRPr lang="en-US" altLang="ru-RU" dirty="0" smtClean="0"/>
          </a:p>
          <a:p>
            <a:pPr marL="0" indent="0" eaLnBrk="1" hangingPunct="1">
              <a:lnSpc>
                <a:spcPct val="90000"/>
              </a:lnSpc>
              <a:buFont typeface="Arial" pitchFamily="34" charset="0"/>
              <a:buNone/>
              <a:defRPr/>
            </a:pPr>
            <a:endParaRPr lang="en-US" alt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10947" name="Прямоугольник 1"/>
          <p:cNvSpPr>
            <a:spLocks noChangeArrowheads="1"/>
          </p:cNvSpPr>
          <p:nvPr/>
        </p:nvSpPr>
        <p:spPr bwMode="auto">
          <a:xfrm>
            <a:off x="1676400" y="0"/>
            <a:ext cx="6080125" cy="523875"/>
          </a:xfrm>
          <a:prstGeom prst="rect">
            <a:avLst/>
          </a:prstGeom>
          <a:noFill/>
          <a:ln w="9525">
            <a:noFill/>
            <a:miter lim="800000"/>
            <a:headEnd/>
            <a:tailEnd/>
          </a:ln>
        </p:spPr>
        <p:txBody>
          <a:bodyPr wrap="none">
            <a:spAutoFit/>
          </a:bodyPr>
          <a:lstStyle/>
          <a:p>
            <a:r>
              <a:rPr lang="ru-RU" sz="2800" b="1">
                <a:solidFill>
                  <a:srgbClr val="C00000"/>
                </a:solidFill>
              </a:rPr>
              <a:t>ДЕТСКО-ВЗРОСЛЫЙ СЛОВАРИК </a:t>
            </a:r>
          </a:p>
        </p:txBody>
      </p:sp>
      <p:sp>
        <p:nvSpPr>
          <p:cNvPr id="410625" name="Rectangle 1"/>
          <p:cNvSpPr>
            <a:spLocks noChangeArrowheads="1"/>
          </p:cNvSpPr>
          <p:nvPr/>
        </p:nvSpPr>
        <p:spPr bwMode="auto">
          <a:xfrm>
            <a:off x="228600" y="425768"/>
            <a:ext cx="8915400" cy="6401753"/>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eaLnBrk="0" hangingPunct="0">
              <a:spcBef>
                <a:spcPts val="600"/>
              </a:spcBef>
              <a:defRPr/>
            </a:pPr>
            <a:r>
              <a:rPr lang="ru-RU" altLang="zh-CN" sz="3000" b="1" u="sng" dirty="0">
                <a:solidFill>
                  <a:srgbClr val="002060"/>
                </a:solidFill>
                <a:latin typeface="+mj-lt"/>
                <a:cs typeface="Arial" pitchFamily="34" charset="0"/>
              </a:rPr>
              <a:t>Агрессивен: </a:t>
            </a:r>
            <a:r>
              <a:rPr lang="ru-RU" altLang="zh-CN" sz="3000" b="1" dirty="0">
                <a:solidFill>
                  <a:srgbClr val="002060"/>
                </a:solidFill>
                <a:latin typeface="+mj-lt"/>
                <a:cs typeface="Arial" pitchFamily="34" charset="0"/>
              </a:rPr>
              <a:t>Мне очень страшно, и я не знаю как с этим справиться. </a:t>
            </a:r>
          </a:p>
          <a:p>
            <a:pPr eaLnBrk="0" hangingPunct="0">
              <a:spcBef>
                <a:spcPts val="600"/>
              </a:spcBef>
              <a:defRPr/>
            </a:pPr>
            <a:r>
              <a:rPr lang="ru-RU" altLang="zh-CN" sz="3000" b="1" u="sng" dirty="0">
                <a:solidFill>
                  <a:srgbClr val="002060"/>
                </a:solidFill>
                <a:latin typeface="+mj-lt"/>
                <a:cs typeface="Arial" pitchFamily="34" charset="0"/>
              </a:rPr>
              <a:t>Активен слишком: </a:t>
            </a:r>
            <a:r>
              <a:rPr lang="ru-RU" altLang="zh-CN" sz="3000" b="1" dirty="0">
                <a:solidFill>
                  <a:srgbClr val="002060"/>
                </a:solidFill>
                <a:latin typeface="+mj-lt"/>
                <a:cs typeface="Arial" pitchFamily="34" charset="0"/>
              </a:rPr>
              <a:t>Мне очень страшно, я нуждаюсь в правилах и опоре. </a:t>
            </a:r>
          </a:p>
          <a:p>
            <a:pPr eaLnBrk="0" hangingPunct="0">
              <a:spcBef>
                <a:spcPts val="600"/>
              </a:spcBef>
              <a:defRPr/>
            </a:pPr>
            <a:r>
              <a:rPr lang="ru-RU" altLang="zh-CN" sz="3000" b="1" u="sng" dirty="0">
                <a:solidFill>
                  <a:srgbClr val="002060"/>
                </a:solidFill>
                <a:latin typeface="+mj-lt"/>
                <a:cs typeface="Arial" pitchFamily="34" charset="0"/>
              </a:rPr>
              <a:t>Апатичен:</a:t>
            </a:r>
            <a:r>
              <a:rPr lang="ru-RU" altLang="zh-CN" sz="3000" b="1" dirty="0">
                <a:solidFill>
                  <a:srgbClr val="002060"/>
                </a:solidFill>
                <a:latin typeface="+mj-lt"/>
                <a:cs typeface="Arial" pitchFamily="34" charset="0"/>
              </a:rPr>
              <a:t> Я боюсь ошибиться. Я боюсь, что взрослые осудят мою спонтанность и все, что я делаю. </a:t>
            </a:r>
          </a:p>
          <a:p>
            <a:pPr eaLnBrk="0" hangingPunct="0">
              <a:spcBef>
                <a:spcPts val="600"/>
              </a:spcBef>
              <a:defRPr/>
            </a:pPr>
            <a:r>
              <a:rPr lang="ru-RU" altLang="zh-CN" sz="3000" b="1" u="sng" dirty="0">
                <a:solidFill>
                  <a:srgbClr val="002060"/>
                </a:solidFill>
                <a:latin typeface="+mj-lt"/>
                <a:cs typeface="Arial" pitchFamily="34" charset="0"/>
              </a:rPr>
              <a:t>Беспомощен: </a:t>
            </a:r>
            <a:r>
              <a:rPr lang="ru-RU" altLang="zh-CN" sz="3000" b="1" dirty="0">
                <a:solidFill>
                  <a:srgbClr val="002060"/>
                </a:solidFill>
                <a:latin typeface="+mj-lt"/>
                <a:cs typeface="Arial" pitchFamily="34" charset="0"/>
              </a:rPr>
              <a:t>Мне очень удобно, когда взрослые все за меня делают. Так я забочусь о маме и помогаю ей чувствовать себя нужной. </a:t>
            </a:r>
          </a:p>
          <a:p>
            <a:pPr eaLnBrk="0" hangingPunct="0">
              <a:spcBef>
                <a:spcPts val="600"/>
              </a:spcBef>
              <a:defRPr/>
            </a:pPr>
            <a:r>
              <a:rPr lang="ru-RU" altLang="zh-CN" sz="3000" b="1" u="sng" dirty="0">
                <a:solidFill>
                  <a:srgbClr val="002060"/>
                </a:solidFill>
                <a:latin typeface="+mj-lt"/>
                <a:cs typeface="Arial" pitchFamily="34" charset="0"/>
              </a:rPr>
              <a:t>Бьет родителей: </a:t>
            </a:r>
            <a:r>
              <a:rPr lang="ru-RU" altLang="zh-CN" sz="3000" b="1" dirty="0">
                <a:solidFill>
                  <a:srgbClr val="002060"/>
                </a:solidFill>
                <a:latin typeface="+mj-lt"/>
                <a:cs typeface="Arial" pitchFamily="34" charset="0"/>
              </a:rPr>
              <a:t>Так я выражаю свою злость на них, так как не знаю другого способа. Так я сообщаю маме, что нуждаюсь в запретах от нее.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11971" name="Прямоугольник 1"/>
          <p:cNvSpPr>
            <a:spLocks noChangeArrowheads="1"/>
          </p:cNvSpPr>
          <p:nvPr/>
        </p:nvSpPr>
        <p:spPr bwMode="auto">
          <a:xfrm>
            <a:off x="1676400" y="0"/>
            <a:ext cx="6080125" cy="523875"/>
          </a:xfrm>
          <a:prstGeom prst="rect">
            <a:avLst/>
          </a:prstGeom>
          <a:noFill/>
          <a:ln w="9525">
            <a:noFill/>
            <a:miter lim="800000"/>
            <a:headEnd/>
            <a:tailEnd/>
          </a:ln>
        </p:spPr>
        <p:txBody>
          <a:bodyPr wrap="none">
            <a:spAutoFit/>
          </a:bodyPr>
          <a:lstStyle/>
          <a:p>
            <a:r>
              <a:rPr lang="ru-RU" sz="2800" b="1">
                <a:solidFill>
                  <a:srgbClr val="C00000"/>
                </a:solidFill>
              </a:rPr>
              <a:t>ДЕТСКО-ВЗРОСЛЫЙ СЛОВАРИК </a:t>
            </a:r>
          </a:p>
        </p:txBody>
      </p:sp>
      <p:sp>
        <p:nvSpPr>
          <p:cNvPr id="410625" name="Rectangle 1"/>
          <p:cNvSpPr>
            <a:spLocks noChangeArrowheads="1"/>
          </p:cNvSpPr>
          <p:nvPr/>
        </p:nvSpPr>
        <p:spPr bwMode="auto">
          <a:xfrm>
            <a:off x="381000" y="694278"/>
            <a:ext cx="8763000" cy="5863144"/>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eaLnBrk="0" hangingPunct="0">
              <a:spcBef>
                <a:spcPts val="600"/>
              </a:spcBef>
              <a:defRPr/>
            </a:pPr>
            <a:r>
              <a:rPr lang="ru-RU" altLang="zh-CN" sz="3000" b="1" u="sng" dirty="0">
                <a:solidFill>
                  <a:srgbClr val="002060"/>
                </a:solidFill>
                <a:latin typeface="+mj-lt"/>
                <a:cs typeface="Arial" pitchFamily="34" charset="0"/>
              </a:rPr>
              <a:t>Видит страшные сны: </a:t>
            </a:r>
            <a:r>
              <a:rPr lang="ru-RU" altLang="zh-CN" sz="3000" b="1" dirty="0">
                <a:solidFill>
                  <a:srgbClr val="002060"/>
                </a:solidFill>
                <a:latin typeface="+mj-lt"/>
                <a:cs typeface="Arial" pitchFamily="34" charset="0"/>
              </a:rPr>
              <a:t>Когда мне страшно, образы в моем сне говорят мне о том, чего я боюсь в реальной жизни. </a:t>
            </a:r>
          </a:p>
          <a:p>
            <a:pPr eaLnBrk="0" hangingPunct="0">
              <a:spcBef>
                <a:spcPts val="600"/>
              </a:spcBef>
              <a:defRPr/>
            </a:pPr>
            <a:r>
              <a:rPr lang="ru-RU" altLang="zh-CN" sz="3000" b="1" u="sng" dirty="0">
                <a:solidFill>
                  <a:srgbClr val="002060"/>
                </a:solidFill>
                <a:latin typeface="+mj-lt"/>
                <a:cs typeface="Arial" pitchFamily="34" charset="0"/>
              </a:rPr>
              <a:t>Ворует: </a:t>
            </a:r>
            <a:r>
              <a:rPr lang="ru-RU" altLang="zh-CN" sz="3000" b="1" dirty="0">
                <a:solidFill>
                  <a:srgbClr val="002060"/>
                </a:solidFill>
                <a:latin typeface="+mj-lt"/>
                <a:cs typeface="Arial" pitchFamily="34" charset="0"/>
              </a:rPr>
              <a:t>1. Мне очень не хватает внимания и теплоты близких. 2. Мне не хватает какой-то важной информации, касающийся истории семьи, моего рождения. 3. Я так выражаю свою злость. </a:t>
            </a:r>
          </a:p>
          <a:p>
            <a:pPr eaLnBrk="0" hangingPunct="0">
              <a:spcBef>
                <a:spcPts val="600"/>
              </a:spcBef>
              <a:defRPr/>
            </a:pPr>
            <a:r>
              <a:rPr lang="ru-RU" altLang="zh-CN" sz="3000" b="1" u="sng" dirty="0">
                <a:solidFill>
                  <a:srgbClr val="002060"/>
                </a:solidFill>
                <a:latin typeface="+mj-lt"/>
                <a:cs typeface="Arial" pitchFamily="34" charset="0"/>
              </a:rPr>
              <a:t>Говорит очень тихо</a:t>
            </a:r>
            <a:r>
              <a:rPr lang="ru-RU" altLang="zh-CN" sz="3000" b="1" dirty="0">
                <a:solidFill>
                  <a:srgbClr val="002060"/>
                </a:solidFill>
                <a:latin typeface="+mj-lt"/>
                <a:cs typeface="Arial" pitchFamily="34" charset="0"/>
              </a:rPr>
              <a:t>: Мне страшно проявлять себя, говорить о своих желаниях, защищать себя. Боюсь меня таким не примут. </a:t>
            </a:r>
          </a:p>
          <a:p>
            <a:pPr eaLnBrk="0" hangingPunct="0">
              <a:spcBef>
                <a:spcPts val="600"/>
              </a:spcBef>
              <a:defRPr/>
            </a:pPr>
            <a:r>
              <a:rPr lang="ru-RU" altLang="zh-CN" sz="3000" b="1" u="sng" dirty="0">
                <a:solidFill>
                  <a:srgbClr val="002060"/>
                </a:solidFill>
                <a:latin typeface="+mj-lt"/>
                <a:cs typeface="Arial" pitchFamily="34" charset="0"/>
              </a:rPr>
              <a:t>Говорит плохие слова</a:t>
            </a:r>
            <a:r>
              <a:rPr lang="ru-RU" altLang="zh-CN" sz="3000" b="1" dirty="0">
                <a:solidFill>
                  <a:srgbClr val="002060"/>
                </a:solidFill>
                <a:latin typeface="+mj-lt"/>
                <a:cs typeface="Arial" pitchFamily="34" charset="0"/>
              </a:rPr>
              <a:t>: Так я проверяю что можно, а чего нельзя в нашей семье. </a:t>
            </a:r>
            <a:endParaRPr lang="ru-RU" altLang="zh-CN" sz="3000" b="1" dirty="0">
              <a:solidFill>
                <a:srgbClr val="002060"/>
              </a:solidFill>
              <a:latin typeface="+mj-lt"/>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12995" name="Прямоугольник 1"/>
          <p:cNvSpPr>
            <a:spLocks noChangeArrowheads="1"/>
          </p:cNvSpPr>
          <p:nvPr/>
        </p:nvSpPr>
        <p:spPr bwMode="auto">
          <a:xfrm>
            <a:off x="1676400" y="0"/>
            <a:ext cx="6080125" cy="523875"/>
          </a:xfrm>
          <a:prstGeom prst="rect">
            <a:avLst/>
          </a:prstGeom>
          <a:noFill/>
          <a:ln w="9525">
            <a:noFill/>
            <a:miter lim="800000"/>
            <a:headEnd/>
            <a:tailEnd/>
          </a:ln>
        </p:spPr>
        <p:txBody>
          <a:bodyPr wrap="none">
            <a:spAutoFit/>
          </a:bodyPr>
          <a:lstStyle/>
          <a:p>
            <a:r>
              <a:rPr lang="ru-RU" sz="2800" b="1">
                <a:solidFill>
                  <a:srgbClr val="C00000"/>
                </a:solidFill>
              </a:rPr>
              <a:t>ДЕТСКО-ВЗРОСЛЫЙ СЛОВАРИК </a:t>
            </a:r>
          </a:p>
        </p:txBody>
      </p:sp>
      <p:sp>
        <p:nvSpPr>
          <p:cNvPr id="410625" name="Rectangle 1"/>
          <p:cNvSpPr>
            <a:spLocks noChangeArrowheads="1"/>
          </p:cNvSpPr>
          <p:nvPr/>
        </p:nvSpPr>
        <p:spPr bwMode="auto">
          <a:xfrm>
            <a:off x="228600" y="456774"/>
            <a:ext cx="8915400" cy="6555641"/>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eaLnBrk="0" hangingPunct="0">
              <a:defRPr/>
            </a:pPr>
            <a:r>
              <a:rPr lang="ru-RU" altLang="zh-CN" sz="3000" b="1" u="sng" dirty="0">
                <a:solidFill>
                  <a:srgbClr val="002060"/>
                </a:solidFill>
                <a:latin typeface="+mj-lt"/>
                <a:cs typeface="Arial" pitchFamily="34" charset="0"/>
              </a:rPr>
              <a:t>Грызет ногти</a:t>
            </a:r>
            <a:r>
              <a:rPr lang="ru-RU" altLang="zh-CN" sz="3000" b="1" dirty="0">
                <a:solidFill>
                  <a:srgbClr val="002060"/>
                </a:solidFill>
                <a:latin typeface="+mj-lt"/>
                <a:cs typeface="Arial" pitchFamily="34" charset="0"/>
              </a:rPr>
              <a:t>: Мне очень страшно, я переживаю, испытываю сильный стресс, часто связанный с расставанием с матерью. </a:t>
            </a:r>
          </a:p>
          <a:p>
            <a:pPr eaLnBrk="0" hangingPunct="0">
              <a:defRPr/>
            </a:pPr>
            <a:r>
              <a:rPr lang="ru-RU" altLang="zh-CN" sz="3000" b="1" u="sng" dirty="0">
                <a:solidFill>
                  <a:srgbClr val="002060"/>
                </a:solidFill>
                <a:latin typeface="+mj-lt"/>
                <a:cs typeface="Arial" pitchFamily="34" charset="0"/>
              </a:rPr>
              <a:t>Дружить не умеет: </a:t>
            </a:r>
            <a:r>
              <a:rPr lang="ru-RU" altLang="zh-CN" sz="3000" b="1" dirty="0">
                <a:solidFill>
                  <a:srgbClr val="002060"/>
                </a:solidFill>
                <a:latin typeface="+mj-lt"/>
                <a:cs typeface="Arial" pitchFamily="34" charset="0"/>
              </a:rPr>
              <a:t>Я не знаю как защитить себя в общении с другими и как при этом учитывать мнение других. Мне страшно. </a:t>
            </a:r>
          </a:p>
          <a:p>
            <a:pPr eaLnBrk="0" hangingPunct="0">
              <a:defRPr/>
            </a:pPr>
            <a:r>
              <a:rPr lang="ru-RU" altLang="zh-CN" sz="3000" b="1" u="sng" dirty="0">
                <a:solidFill>
                  <a:srgbClr val="002060"/>
                </a:solidFill>
                <a:latin typeface="+mj-lt"/>
                <a:cs typeface="Arial" pitchFamily="34" charset="0"/>
              </a:rPr>
              <a:t>Ест много</a:t>
            </a:r>
            <a:r>
              <a:rPr lang="ru-RU" altLang="zh-CN" sz="3000" b="1" dirty="0">
                <a:solidFill>
                  <a:srgbClr val="002060"/>
                </a:solidFill>
                <a:latin typeface="+mj-lt"/>
                <a:cs typeface="Arial" pitchFamily="34" charset="0"/>
              </a:rPr>
              <a:t>: Мне тревожно и еда позволяет мне с этим справиться. Едой я пытаюсь заменить недостаток эмоциональной близости, в которой очень нуждаюсь. </a:t>
            </a:r>
          </a:p>
          <a:p>
            <a:pPr eaLnBrk="0" hangingPunct="0">
              <a:defRPr/>
            </a:pPr>
            <a:r>
              <a:rPr lang="ru-RU" altLang="zh-CN" sz="3000" b="1" u="sng" dirty="0">
                <a:solidFill>
                  <a:srgbClr val="002060"/>
                </a:solidFill>
                <a:latin typeface="+mj-lt"/>
                <a:cs typeface="Arial" pitchFamily="34" charset="0"/>
              </a:rPr>
              <a:t>Ест плохо</a:t>
            </a:r>
            <a:r>
              <a:rPr lang="ru-RU" altLang="zh-CN" sz="3000" b="1" dirty="0">
                <a:solidFill>
                  <a:srgbClr val="002060"/>
                </a:solidFill>
                <a:latin typeface="+mj-lt"/>
                <a:cs typeface="Arial" pitchFamily="34" charset="0"/>
              </a:rPr>
              <a:t>: 1. Я не готов принять, «переварить» что-то в нашей семье (трудности, с которыми столкнулась семья, изменения, новые семейные роли). 2. Таким образом я дистанцируюсь от семьи.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14019" name="Прямоугольник 1"/>
          <p:cNvSpPr>
            <a:spLocks noChangeArrowheads="1"/>
          </p:cNvSpPr>
          <p:nvPr/>
        </p:nvSpPr>
        <p:spPr bwMode="auto">
          <a:xfrm>
            <a:off x="1676400" y="0"/>
            <a:ext cx="6080125" cy="523875"/>
          </a:xfrm>
          <a:prstGeom prst="rect">
            <a:avLst/>
          </a:prstGeom>
          <a:noFill/>
          <a:ln w="9525">
            <a:noFill/>
            <a:miter lim="800000"/>
            <a:headEnd/>
            <a:tailEnd/>
          </a:ln>
        </p:spPr>
        <p:txBody>
          <a:bodyPr wrap="none">
            <a:spAutoFit/>
          </a:bodyPr>
          <a:lstStyle/>
          <a:p>
            <a:r>
              <a:rPr lang="ru-RU" sz="2800" b="1">
                <a:solidFill>
                  <a:srgbClr val="C00000"/>
                </a:solidFill>
              </a:rPr>
              <a:t>ДЕТСКО-ВЗРОСЛЫЙ СЛОВАРИК </a:t>
            </a:r>
          </a:p>
        </p:txBody>
      </p:sp>
      <p:sp>
        <p:nvSpPr>
          <p:cNvPr id="410625" name="Rectangle 1"/>
          <p:cNvSpPr>
            <a:spLocks noChangeArrowheads="1"/>
          </p:cNvSpPr>
          <p:nvPr/>
        </p:nvSpPr>
        <p:spPr bwMode="auto">
          <a:xfrm>
            <a:off x="-19050" y="238124"/>
            <a:ext cx="9144000" cy="6786473"/>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eaLnBrk="0" hangingPunct="0">
              <a:defRPr/>
            </a:pPr>
            <a:r>
              <a:rPr lang="ru-RU" altLang="zh-CN" sz="2900" b="1" dirty="0">
                <a:solidFill>
                  <a:srgbClr val="002060"/>
                </a:solidFill>
                <a:latin typeface="+mj-lt"/>
                <a:cs typeface="Arial" pitchFamily="34" charset="0"/>
              </a:rPr>
              <a:t> </a:t>
            </a:r>
            <a:r>
              <a:rPr lang="ru-RU" altLang="zh-CN" sz="2900" b="1" u="sng" dirty="0" smtClean="0">
                <a:solidFill>
                  <a:srgbClr val="002060"/>
                </a:solidFill>
                <a:latin typeface="+mj-lt"/>
                <a:cs typeface="Arial" pitchFamily="34" charset="0"/>
              </a:rPr>
              <a:t>Жадничает</a:t>
            </a:r>
            <a:r>
              <a:rPr lang="ru-RU" altLang="zh-CN" sz="2900" b="1" dirty="0">
                <a:solidFill>
                  <a:srgbClr val="002060"/>
                </a:solidFill>
                <a:latin typeface="+mj-lt"/>
                <a:cs typeface="Arial" pitchFamily="34" charset="0"/>
              </a:rPr>
              <a:t>: 1. Считаю, что мои вещи принадлежат по праву мне. 2. Мне не хватает эмоциональной теплоты и поддержки. </a:t>
            </a:r>
          </a:p>
          <a:p>
            <a:pPr eaLnBrk="0" hangingPunct="0">
              <a:defRPr/>
            </a:pPr>
            <a:r>
              <a:rPr lang="ru-RU" altLang="zh-CN" sz="2900" b="1" u="sng" dirty="0">
                <a:solidFill>
                  <a:srgbClr val="002060"/>
                </a:solidFill>
                <a:latin typeface="+mj-lt"/>
                <a:cs typeface="Arial" pitchFamily="34" charset="0"/>
              </a:rPr>
              <a:t>Завидует:</a:t>
            </a:r>
            <a:r>
              <a:rPr lang="ru-RU" altLang="zh-CN" sz="2900" b="1" dirty="0">
                <a:solidFill>
                  <a:srgbClr val="002060"/>
                </a:solidFill>
                <a:latin typeface="+mj-lt"/>
                <a:cs typeface="Arial" pitchFamily="34" charset="0"/>
              </a:rPr>
              <a:t> Боюсь оказаться хуже, чем другие и быть отвергнутым. </a:t>
            </a:r>
          </a:p>
          <a:p>
            <a:pPr eaLnBrk="0" hangingPunct="0">
              <a:defRPr/>
            </a:pPr>
            <a:r>
              <a:rPr lang="ru-RU" altLang="zh-CN" sz="2900" b="1" u="sng" dirty="0">
                <a:solidFill>
                  <a:srgbClr val="002060"/>
                </a:solidFill>
                <a:latin typeface="+mj-lt"/>
                <a:cs typeface="Arial" pitchFamily="34" charset="0"/>
              </a:rPr>
              <a:t>Задает много вопросов: </a:t>
            </a:r>
            <a:r>
              <a:rPr lang="ru-RU" altLang="zh-CN" sz="2900" b="1" dirty="0">
                <a:solidFill>
                  <a:srgbClr val="002060"/>
                </a:solidFill>
                <a:latin typeface="+mj-lt"/>
                <a:cs typeface="Arial" pitchFamily="34" charset="0"/>
              </a:rPr>
              <a:t>1. Сейчас такое время, когда я начала познавать мир. 2. Мне не хватает вашего внимания. 3. Я нуждаюсь в какой-то важной информации о себе и моей </a:t>
            </a:r>
            <a:r>
              <a:rPr lang="ru-RU" altLang="zh-CN" sz="2900" b="1" dirty="0" smtClean="0">
                <a:solidFill>
                  <a:srgbClr val="002060"/>
                </a:solidFill>
                <a:latin typeface="+mj-lt"/>
                <a:cs typeface="Arial" pitchFamily="34" charset="0"/>
              </a:rPr>
              <a:t>семье.</a:t>
            </a:r>
            <a:r>
              <a:rPr lang="ru-RU" altLang="zh-CN" sz="2900" b="1" dirty="0">
                <a:solidFill>
                  <a:srgbClr val="002060"/>
                </a:solidFill>
                <a:latin typeface="+mj-lt"/>
                <a:cs typeface="Arial" pitchFamily="34" charset="0"/>
              </a:rPr>
              <a:t> </a:t>
            </a:r>
          </a:p>
          <a:p>
            <a:pPr eaLnBrk="0" hangingPunct="0">
              <a:defRPr/>
            </a:pPr>
            <a:r>
              <a:rPr lang="ru-RU" altLang="zh-CN" sz="2900" b="1" u="sng" dirty="0">
                <a:solidFill>
                  <a:srgbClr val="002060"/>
                </a:solidFill>
                <a:latin typeface="+mj-lt"/>
                <a:cs typeface="Arial" pitchFamily="34" charset="0"/>
              </a:rPr>
              <a:t>Заикается</a:t>
            </a:r>
            <a:r>
              <a:rPr lang="ru-RU" altLang="zh-CN" sz="2900" b="1" dirty="0">
                <a:solidFill>
                  <a:srgbClr val="002060"/>
                </a:solidFill>
                <a:latin typeface="+mj-lt"/>
                <a:cs typeface="Arial" pitchFamily="34" charset="0"/>
              </a:rPr>
              <a:t>: 1. Однажды очень важные отношения для меня были прерваны и я сильно испугался. 2. Я чувствую себя в чем-то виноватым. 3. Меня сильно подавляют взрослые и я боюсь высказываться. </a:t>
            </a:r>
          </a:p>
          <a:p>
            <a:pPr eaLnBrk="0" hangingPunct="0">
              <a:defRPr/>
            </a:pPr>
            <a:r>
              <a:rPr lang="ru-RU" altLang="zh-CN" sz="2900" b="1" u="sng" dirty="0">
                <a:solidFill>
                  <a:srgbClr val="002060"/>
                </a:solidFill>
                <a:latin typeface="+mj-lt"/>
                <a:cs typeface="Arial" pitchFamily="34" charset="0"/>
              </a:rPr>
              <a:t>Играет мало</a:t>
            </a:r>
            <a:r>
              <a:rPr lang="ru-RU" altLang="zh-CN" sz="2900" b="1" dirty="0">
                <a:solidFill>
                  <a:srgbClr val="002060"/>
                </a:solidFill>
                <a:latin typeface="+mj-lt"/>
                <a:cs typeface="Arial" pitchFamily="34" charset="0"/>
              </a:rPr>
              <a:t>: Боюсь проявлять свою спонтанность, стараюсь быть удобным ребенком. </a:t>
            </a:r>
            <a:endParaRPr lang="ru-RU" altLang="zh-CN" sz="2900" b="1" dirty="0">
              <a:solidFill>
                <a:srgbClr val="002060"/>
              </a:solidFill>
              <a:latin typeface="+mj-lt"/>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15043" name="Прямоугольник 1"/>
          <p:cNvSpPr>
            <a:spLocks noChangeArrowheads="1"/>
          </p:cNvSpPr>
          <p:nvPr/>
        </p:nvSpPr>
        <p:spPr bwMode="auto">
          <a:xfrm>
            <a:off x="1676400" y="0"/>
            <a:ext cx="6080125" cy="523875"/>
          </a:xfrm>
          <a:prstGeom prst="rect">
            <a:avLst/>
          </a:prstGeom>
          <a:noFill/>
          <a:ln w="9525">
            <a:noFill/>
            <a:miter lim="800000"/>
            <a:headEnd/>
            <a:tailEnd/>
          </a:ln>
        </p:spPr>
        <p:txBody>
          <a:bodyPr wrap="none">
            <a:spAutoFit/>
          </a:bodyPr>
          <a:lstStyle/>
          <a:p>
            <a:r>
              <a:rPr lang="ru-RU" sz="2800" b="1">
                <a:solidFill>
                  <a:srgbClr val="C00000"/>
                </a:solidFill>
              </a:rPr>
              <a:t>ДЕТСКО-ВЗРОСЛЫЙ СЛОВАРИК </a:t>
            </a:r>
          </a:p>
        </p:txBody>
      </p:sp>
      <p:sp>
        <p:nvSpPr>
          <p:cNvPr id="410625" name="Rectangle 1"/>
          <p:cNvSpPr>
            <a:spLocks noChangeArrowheads="1"/>
          </p:cNvSpPr>
          <p:nvPr/>
        </p:nvSpPr>
        <p:spPr bwMode="auto">
          <a:xfrm>
            <a:off x="0" y="314325"/>
            <a:ext cx="9144000" cy="6556375"/>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eaLnBrk="0" hangingPunct="0">
              <a:defRPr/>
            </a:pPr>
            <a:r>
              <a:rPr lang="ru-RU" altLang="zh-CN" sz="2800" b="1" u="sng" dirty="0">
                <a:solidFill>
                  <a:srgbClr val="002060"/>
                </a:solidFill>
                <a:latin typeface="+mn-lt"/>
                <a:cs typeface="Arial" pitchFamily="34" charset="0"/>
              </a:rPr>
              <a:t>Играет только в </a:t>
            </a:r>
            <a:r>
              <a:rPr lang="ru-RU" altLang="zh-CN" sz="2800" b="1" u="sng" dirty="0" err="1">
                <a:solidFill>
                  <a:srgbClr val="002060"/>
                </a:solidFill>
                <a:latin typeface="+mn-lt"/>
                <a:cs typeface="Arial" pitchFamily="34" charset="0"/>
              </a:rPr>
              <a:t>гаджеты</a:t>
            </a:r>
            <a:r>
              <a:rPr lang="ru-RU" altLang="zh-CN" sz="2800" b="1" dirty="0">
                <a:solidFill>
                  <a:srgbClr val="002060"/>
                </a:solidFill>
                <a:latin typeface="+mn-lt"/>
                <a:cs typeface="Arial" pitchFamily="34" charset="0"/>
              </a:rPr>
              <a:t>: Я не умею играть с детьми, мне страшно. Только в компьютерных играх я чувствую, что я чего-то могу, только здесь я успешен. </a:t>
            </a:r>
          </a:p>
          <a:p>
            <a:pPr eaLnBrk="0" hangingPunct="0">
              <a:defRPr/>
            </a:pPr>
            <a:r>
              <a:rPr lang="ru-RU" altLang="zh-CN" sz="2800" b="1" u="sng" dirty="0">
                <a:solidFill>
                  <a:srgbClr val="002060"/>
                </a:solidFill>
                <a:latin typeface="+mn-lt"/>
                <a:cs typeface="Arial" pitchFamily="34" charset="0"/>
              </a:rPr>
              <a:t>Капризничает: </a:t>
            </a:r>
            <a:r>
              <a:rPr lang="ru-RU" altLang="zh-CN" sz="2800" b="1" dirty="0">
                <a:solidFill>
                  <a:srgbClr val="002060"/>
                </a:solidFill>
                <a:latin typeface="+mn-lt"/>
                <a:cs typeface="Arial" pitchFamily="34" charset="0"/>
              </a:rPr>
              <a:t>Я не могу заявить о себе и своих желаниях прямо, капризы помогают мне добиться своих целей. </a:t>
            </a:r>
          </a:p>
          <a:p>
            <a:pPr eaLnBrk="0" hangingPunct="0">
              <a:defRPr/>
            </a:pPr>
            <a:r>
              <a:rPr lang="ru-RU" altLang="zh-CN" sz="2800" b="1" u="sng" dirty="0">
                <a:solidFill>
                  <a:srgbClr val="002060"/>
                </a:solidFill>
                <a:latin typeface="+mn-lt"/>
                <a:cs typeface="Arial" pitchFamily="34" charset="0"/>
              </a:rPr>
              <a:t>Ленится: 1</a:t>
            </a:r>
            <a:r>
              <a:rPr lang="ru-RU" altLang="zh-CN" sz="2800" b="1" dirty="0">
                <a:solidFill>
                  <a:srgbClr val="002060"/>
                </a:solidFill>
                <a:latin typeface="+mn-lt"/>
                <a:cs typeface="Arial" pitchFamily="34" charset="0"/>
              </a:rPr>
              <a:t>. Мне не интересно делать то, что мне предлагают. 2. Я боюсь, что у меня не получится и никто меня не поддержит. 3. Мне удобно, когда за меня все делают другие. </a:t>
            </a:r>
          </a:p>
          <a:p>
            <a:pPr eaLnBrk="0" hangingPunct="0">
              <a:defRPr/>
            </a:pPr>
            <a:r>
              <a:rPr lang="ru-RU" altLang="zh-CN" sz="2800" b="1" u="sng" dirty="0">
                <a:solidFill>
                  <a:srgbClr val="002060"/>
                </a:solidFill>
                <a:latin typeface="+mn-lt"/>
                <a:cs typeface="Arial" pitchFamily="34" charset="0"/>
              </a:rPr>
              <a:t>Не хочет идти в школу</a:t>
            </a:r>
            <a:r>
              <a:rPr lang="ru-RU" altLang="zh-CN" sz="2800" b="1" dirty="0">
                <a:solidFill>
                  <a:srgbClr val="002060"/>
                </a:solidFill>
                <a:latin typeface="+mn-lt"/>
                <a:cs typeface="Arial" pitchFamily="34" charset="0"/>
              </a:rPr>
              <a:t>: 1. Я не получаю дома достаточно поддержки, чтобы справиться со своими учебными неудачами. У родителей слишком высокие ожидания по поводу моих оценок. 2. У меня трудности в общении, и я не знаю как с этим справится.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16067" name="Прямоугольник 1"/>
          <p:cNvSpPr>
            <a:spLocks noChangeArrowheads="1"/>
          </p:cNvSpPr>
          <p:nvPr/>
        </p:nvSpPr>
        <p:spPr bwMode="auto">
          <a:xfrm>
            <a:off x="1676400" y="0"/>
            <a:ext cx="6080125" cy="523875"/>
          </a:xfrm>
          <a:prstGeom prst="rect">
            <a:avLst/>
          </a:prstGeom>
          <a:noFill/>
          <a:ln w="9525">
            <a:noFill/>
            <a:miter lim="800000"/>
            <a:headEnd/>
            <a:tailEnd/>
          </a:ln>
        </p:spPr>
        <p:txBody>
          <a:bodyPr wrap="none">
            <a:spAutoFit/>
          </a:bodyPr>
          <a:lstStyle/>
          <a:p>
            <a:r>
              <a:rPr lang="ru-RU" sz="2800" b="1">
                <a:solidFill>
                  <a:srgbClr val="C00000"/>
                </a:solidFill>
              </a:rPr>
              <a:t>ДЕТСКО-ВЗРОСЛЫЙ СЛОВАРИК </a:t>
            </a:r>
          </a:p>
        </p:txBody>
      </p:sp>
      <p:sp>
        <p:nvSpPr>
          <p:cNvPr id="216068" name="Rectangle 1"/>
          <p:cNvSpPr>
            <a:spLocks noChangeArrowheads="1"/>
          </p:cNvSpPr>
          <p:nvPr/>
        </p:nvSpPr>
        <p:spPr bwMode="auto">
          <a:xfrm>
            <a:off x="0" y="494989"/>
            <a:ext cx="9144000" cy="6324808"/>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eaLnBrk="0" hangingPunct="0"/>
            <a:r>
              <a:rPr lang="ru-RU" altLang="zh-CN" sz="2900" b="1" dirty="0">
                <a:solidFill>
                  <a:srgbClr val="002060"/>
                </a:solidFill>
                <a:latin typeface="Calibri" pitchFamily="34" charset="0"/>
                <a:cs typeface="Arial" pitchFamily="34" charset="0"/>
              </a:rPr>
              <a:t> </a:t>
            </a:r>
            <a:r>
              <a:rPr lang="ru-RU" altLang="zh-CN" sz="2900" b="1" u="sng" dirty="0">
                <a:solidFill>
                  <a:srgbClr val="002060"/>
                </a:solidFill>
                <a:latin typeface="Calibri" pitchFamily="34" charset="0"/>
                <a:cs typeface="Arial" pitchFamily="34" charset="0"/>
              </a:rPr>
              <a:t>Никого не слушает: </a:t>
            </a:r>
            <a:r>
              <a:rPr lang="ru-RU" altLang="zh-CN" sz="2900" b="1" dirty="0">
                <a:solidFill>
                  <a:srgbClr val="002060"/>
                </a:solidFill>
                <a:latin typeface="Calibri" pitchFamily="34" charset="0"/>
                <a:cs typeface="Arial" pitchFamily="34" charset="0"/>
              </a:rPr>
              <a:t>1. Мне не хватает в нашем доме последовательных и непротиворечивых правил. 2. Мне не хватает внимания, я не знаю как по-другому сделать так, чтобы меня заметили. </a:t>
            </a:r>
          </a:p>
          <a:p>
            <a:pPr eaLnBrk="0" hangingPunct="0"/>
            <a:r>
              <a:rPr lang="ru-RU" altLang="zh-CN" sz="2900" b="1" u="sng" dirty="0">
                <a:solidFill>
                  <a:srgbClr val="002060"/>
                </a:solidFill>
                <a:latin typeface="Calibri" pitchFamily="34" charset="0"/>
                <a:cs typeface="Arial" pitchFamily="34" charset="0"/>
              </a:rPr>
              <a:t>Отказывается идти в детский сад: </a:t>
            </a:r>
            <a:r>
              <a:rPr lang="ru-RU" altLang="zh-CN" sz="2900" b="1" dirty="0">
                <a:solidFill>
                  <a:srgbClr val="002060"/>
                </a:solidFill>
                <a:latin typeface="Calibri" pitchFamily="34" charset="0"/>
                <a:cs typeface="Arial" pitchFamily="34" charset="0"/>
              </a:rPr>
              <a:t>Я очень боюсь оставлять маму одну. Я боюсь, что мама не справится одна. Я сам боюсь оставаться без нее. </a:t>
            </a:r>
          </a:p>
          <a:p>
            <a:pPr eaLnBrk="0" hangingPunct="0"/>
            <a:r>
              <a:rPr lang="ru-RU" altLang="zh-CN" sz="2900" b="1" u="sng" dirty="0">
                <a:solidFill>
                  <a:srgbClr val="002060"/>
                </a:solidFill>
                <a:latin typeface="Calibri" pitchFamily="34" charset="0"/>
                <a:cs typeface="Arial" pitchFamily="34" charset="0"/>
              </a:rPr>
              <a:t>Пахнет плохо</a:t>
            </a:r>
            <a:r>
              <a:rPr lang="ru-RU" altLang="zh-CN" sz="2900" b="1" dirty="0">
                <a:solidFill>
                  <a:srgbClr val="002060"/>
                </a:solidFill>
                <a:latin typeface="Calibri" pitchFamily="34" charset="0"/>
                <a:cs typeface="Arial" pitchFamily="34" charset="0"/>
              </a:rPr>
              <a:t>: Мне страшно подпускать к себе близко других, я боюсь близких отношений. </a:t>
            </a:r>
          </a:p>
          <a:p>
            <a:pPr eaLnBrk="0" hangingPunct="0"/>
            <a:r>
              <a:rPr lang="ru-RU" altLang="zh-CN" sz="2900" b="1" u="sng" dirty="0">
                <a:solidFill>
                  <a:srgbClr val="002060"/>
                </a:solidFill>
                <a:latin typeface="Calibri" pitchFamily="34" charset="0"/>
                <a:cs typeface="Arial" pitchFamily="34" charset="0"/>
              </a:rPr>
              <a:t>Раздражается</a:t>
            </a:r>
            <a:r>
              <a:rPr lang="ru-RU" altLang="zh-CN" sz="2900" b="1" dirty="0">
                <a:solidFill>
                  <a:srgbClr val="002060"/>
                </a:solidFill>
                <a:latin typeface="Calibri" pitchFamily="34" charset="0"/>
                <a:cs typeface="Arial" pitchFamily="34" charset="0"/>
              </a:rPr>
              <a:t>: </a:t>
            </a:r>
            <a:r>
              <a:rPr lang="ru-RU" altLang="zh-CN" sz="2800" b="1" dirty="0">
                <a:solidFill>
                  <a:srgbClr val="002060"/>
                </a:solidFill>
                <a:latin typeface="Calibri" pitchFamily="34" charset="0"/>
                <a:cs typeface="Arial" pitchFamily="34" charset="0"/>
              </a:rPr>
              <a:t>Мне не разрешено злиться и это способ, с помощью которого я могу показать свою злость другим. </a:t>
            </a:r>
          </a:p>
          <a:p>
            <a:pPr eaLnBrk="0" hangingPunct="0"/>
            <a:r>
              <a:rPr lang="ru-RU" altLang="zh-CN" sz="2900" b="1" u="sng" dirty="0">
                <a:solidFill>
                  <a:srgbClr val="002060"/>
                </a:solidFill>
                <a:latin typeface="Calibri" pitchFamily="34" charset="0"/>
                <a:cs typeface="Arial" pitchFamily="34" charset="0"/>
              </a:rPr>
              <a:t>Фантазирует слишком много</a:t>
            </a:r>
            <a:r>
              <a:rPr lang="ru-RU" altLang="zh-CN" sz="2900" b="1" dirty="0">
                <a:solidFill>
                  <a:srgbClr val="002060"/>
                </a:solidFill>
                <a:latin typeface="Calibri" pitchFamily="34" charset="0"/>
                <a:cs typeface="Arial" pitchFamily="34" charset="0"/>
              </a:rPr>
              <a:t>: Мне очень страшно. Мой выдуманный мир помогает мне справится с моими страхами.</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pic>
        <p:nvPicPr>
          <p:cNvPr id="217091" name="Picture 3"/>
          <p:cNvPicPr>
            <a:picLocks noGrp="1" noChangeAspect="1" noChangeArrowheads="1"/>
          </p:cNvPicPr>
          <p:nvPr>
            <p:ph idx="1"/>
          </p:nvPr>
        </p:nvPicPr>
        <p:blipFill>
          <a:blip r:embed="rId3" cstate="print"/>
          <a:srcRect/>
          <a:stretch>
            <a:fillRect/>
          </a:stretch>
        </p:blipFill>
        <p:spPr>
          <a:xfrm>
            <a:off x="1811338" y="0"/>
            <a:ext cx="5143500" cy="6858000"/>
          </a:xfr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38243" name="Заголовок 1"/>
          <p:cNvSpPr>
            <a:spLocks noGrp="1"/>
          </p:cNvSpPr>
          <p:nvPr>
            <p:ph type="title"/>
          </p:nvPr>
        </p:nvSpPr>
        <p:spPr>
          <a:xfrm>
            <a:off x="457200" y="274638"/>
            <a:ext cx="8229600" cy="1554162"/>
          </a:xfrm>
        </p:spPr>
        <p:txBody>
          <a:bodyPr/>
          <a:lstStyle/>
          <a:p>
            <a:r>
              <a:rPr lang="ru-RU" b="1" smtClean="0">
                <a:solidFill>
                  <a:srgbClr val="C00000"/>
                </a:solidFill>
              </a:rPr>
              <a:t>Модель формирования новых навыков у детей – «5 пальцев»</a:t>
            </a:r>
          </a:p>
        </p:txBody>
      </p:sp>
      <p:sp>
        <p:nvSpPr>
          <p:cNvPr id="138244" name="Содержимое 2"/>
          <p:cNvSpPr>
            <a:spLocks noGrp="1"/>
          </p:cNvSpPr>
          <p:nvPr>
            <p:ph idx="1"/>
          </p:nvPr>
        </p:nvSpPr>
        <p:spPr>
          <a:xfrm>
            <a:off x="1676400" y="5715000"/>
            <a:ext cx="6629400" cy="685800"/>
          </a:xfrm>
        </p:spPr>
        <p:txBody>
          <a:bodyPr/>
          <a:lstStyle/>
          <a:p>
            <a:pPr marL="342900" lvl="1" indent="-342900">
              <a:buFont typeface="Arial" pitchFamily="34" charset="0"/>
              <a:buNone/>
            </a:pPr>
            <a:r>
              <a:rPr lang="ru-RU" sz="3200" b="1" smtClean="0">
                <a:solidFill>
                  <a:srgbClr val="002060"/>
                </a:solidFill>
              </a:rPr>
              <a:t> ТЫ СДЕЛАЙ САМ – МНЕ РАССКАЖИ</a:t>
            </a:r>
            <a:endParaRPr lang="ru-RU" b="1" smtClean="0">
              <a:solidFill>
                <a:srgbClr val="002060"/>
              </a:solidFill>
            </a:endParaRPr>
          </a:p>
          <a:p>
            <a:endParaRPr lang="ru-RU" sz="5400" b="1" smtClean="0">
              <a:solidFill>
                <a:srgbClr val="002060"/>
              </a:solidFill>
            </a:endParaRPr>
          </a:p>
        </p:txBody>
      </p:sp>
      <p:pic>
        <p:nvPicPr>
          <p:cNvPr id="138245" name="Picture 2" descr="C:\Users\qwertyu\Desktop\1 палец.jpg"/>
          <p:cNvPicPr>
            <a:picLocks noChangeAspect="1" noChangeArrowheads="1"/>
          </p:cNvPicPr>
          <p:nvPr/>
        </p:nvPicPr>
        <p:blipFill>
          <a:blip r:embed="rId3" cstate="print"/>
          <a:srcRect/>
          <a:stretch>
            <a:fillRect/>
          </a:stretch>
        </p:blipFill>
        <p:spPr bwMode="auto">
          <a:xfrm>
            <a:off x="762000" y="2057400"/>
            <a:ext cx="304800" cy="622300"/>
          </a:xfrm>
          <a:prstGeom prst="rect">
            <a:avLst/>
          </a:prstGeom>
          <a:noFill/>
          <a:ln w="9525">
            <a:noFill/>
            <a:miter lim="800000"/>
            <a:headEnd/>
            <a:tailEnd/>
          </a:ln>
        </p:spPr>
      </p:pic>
      <p:pic>
        <p:nvPicPr>
          <p:cNvPr id="138246" name="Picture 3" descr="C:\Users\qwertyu\Desktop\2 пальца.jpg"/>
          <p:cNvPicPr>
            <a:picLocks noChangeAspect="1" noChangeArrowheads="1"/>
          </p:cNvPicPr>
          <p:nvPr/>
        </p:nvPicPr>
        <p:blipFill>
          <a:blip r:embed="rId4" cstate="print"/>
          <a:srcRect/>
          <a:stretch>
            <a:fillRect/>
          </a:stretch>
        </p:blipFill>
        <p:spPr bwMode="auto">
          <a:xfrm>
            <a:off x="762000" y="3124200"/>
            <a:ext cx="304800" cy="606425"/>
          </a:xfrm>
          <a:prstGeom prst="rect">
            <a:avLst/>
          </a:prstGeom>
          <a:noFill/>
          <a:ln w="9525">
            <a:noFill/>
            <a:miter lim="800000"/>
            <a:headEnd/>
            <a:tailEnd/>
          </a:ln>
        </p:spPr>
      </p:pic>
      <p:pic>
        <p:nvPicPr>
          <p:cNvPr id="138247" name="Picture 4" descr="C:\Users\qwertyu\Desktop\Inked5 пальцев_LI.jpg"/>
          <p:cNvPicPr>
            <a:picLocks noChangeAspect="1" noChangeArrowheads="1"/>
          </p:cNvPicPr>
          <p:nvPr/>
        </p:nvPicPr>
        <p:blipFill>
          <a:blip r:embed="rId5" cstate="print"/>
          <a:srcRect/>
          <a:stretch>
            <a:fillRect/>
          </a:stretch>
        </p:blipFill>
        <p:spPr bwMode="auto">
          <a:xfrm>
            <a:off x="685800" y="5791200"/>
            <a:ext cx="512763" cy="533400"/>
          </a:xfrm>
          <a:prstGeom prst="rect">
            <a:avLst/>
          </a:prstGeom>
          <a:noFill/>
          <a:ln w="9525">
            <a:noFill/>
            <a:miter lim="800000"/>
            <a:headEnd/>
            <a:tailEnd/>
          </a:ln>
        </p:spPr>
      </p:pic>
      <p:pic>
        <p:nvPicPr>
          <p:cNvPr id="138248" name="Picture 5" descr="C:\Users\qwertyu\Desktop\4 пальца.jpg"/>
          <p:cNvPicPr>
            <a:picLocks noChangeAspect="1" noChangeArrowheads="1"/>
          </p:cNvPicPr>
          <p:nvPr/>
        </p:nvPicPr>
        <p:blipFill>
          <a:blip r:embed="rId6" cstate="print"/>
          <a:srcRect/>
          <a:stretch>
            <a:fillRect/>
          </a:stretch>
        </p:blipFill>
        <p:spPr bwMode="auto">
          <a:xfrm>
            <a:off x="685800" y="4953000"/>
            <a:ext cx="322263" cy="533400"/>
          </a:xfrm>
          <a:prstGeom prst="rect">
            <a:avLst/>
          </a:prstGeom>
          <a:noFill/>
          <a:ln w="9525">
            <a:noFill/>
            <a:miter lim="800000"/>
            <a:headEnd/>
            <a:tailEnd/>
          </a:ln>
        </p:spPr>
      </p:pic>
      <p:pic>
        <p:nvPicPr>
          <p:cNvPr id="138249" name="Picture 6" descr="C:\Users\qwertyu\Desktop\3 пальца.jpg"/>
          <p:cNvPicPr>
            <a:picLocks noChangeAspect="1" noChangeArrowheads="1"/>
          </p:cNvPicPr>
          <p:nvPr/>
        </p:nvPicPr>
        <p:blipFill>
          <a:blip r:embed="rId7" cstate="print"/>
          <a:srcRect/>
          <a:stretch>
            <a:fillRect/>
          </a:stretch>
        </p:blipFill>
        <p:spPr bwMode="auto">
          <a:xfrm>
            <a:off x="685800" y="4114800"/>
            <a:ext cx="304800" cy="598488"/>
          </a:xfrm>
          <a:prstGeom prst="rect">
            <a:avLst/>
          </a:prstGeom>
          <a:noFill/>
          <a:ln w="9525">
            <a:noFill/>
            <a:miter lim="800000"/>
            <a:headEnd/>
            <a:tailEnd/>
          </a:ln>
        </p:spPr>
      </p:pic>
      <p:sp>
        <p:nvSpPr>
          <p:cNvPr id="9" name="Содержимое 2"/>
          <p:cNvSpPr txBox="1">
            <a:spLocks/>
          </p:cNvSpPr>
          <p:nvPr/>
        </p:nvSpPr>
        <p:spPr bwMode="auto">
          <a:xfrm>
            <a:off x="1676400" y="2133600"/>
            <a:ext cx="6629400" cy="609600"/>
          </a:xfrm>
          <a:prstGeom prst="rect">
            <a:avLst/>
          </a:prstGeom>
          <a:noFill/>
          <a:ln w="9525">
            <a:noFill/>
            <a:miter lim="800000"/>
            <a:headEnd/>
            <a:tailEnd/>
          </a:ln>
        </p:spPr>
        <p:txBody>
          <a:bodyPr/>
          <a:lstStyle/>
          <a:p>
            <a:pPr marL="342900" lvl="1" indent="-342900" eaLnBrk="0" hangingPunct="0">
              <a:spcBef>
                <a:spcPct val="20000"/>
              </a:spcBef>
              <a:buFont typeface="Arial" pitchFamily="34" charset="0"/>
              <a:buNone/>
              <a:defRPr/>
            </a:pPr>
            <a:r>
              <a:rPr lang="ru-RU" sz="2800" b="1" dirty="0">
                <a:solidFill>
                  <a:srgbClr val="002060"/>
                </a:solidFill>
                <a:latin typeface="+mn-lt"/>
              </a:rPr>
              <a:t>Я РАССКАЖУ  – ТЫ ПОСЛУШАЙ</a:t>
            </a:r>
            <a:endParaRPr lang="ru-RU" sz="2400" b="1" dirty="0">
              <a:solidFill>
                <a:srgbClr val="002060"/>
              </a:solidFill>
              <a:latin typeface="+mn-lt"/>
            </a:endParaRPr>
          </a:p>
          <a:p>
            <a:pPr marL="342900" indent="-342900" eaLnBrk="0" hangingPunct="0">
              <a:spcBef>
                <a:spcPct val="20000"/>
              </a:spcBef>
              <a:buFont typeface="Arial" pitchFamily="34" charset="0"/>
              <a:buChar char="•"/>
              <a:defRPr/>
            </a:pPr>
            <a:endParaRPr lang="ru-RU" sz="4800" b="1" dirty="0">
              <a:solidFill>
                <a:srgbClr val="002060"/>
              </a:solidFill>
              <a:latin typeface="+mn-lt"/>
            </a:endParaRPr>
          </a:p>
        </p:txBody>
      </p:sp>
      <p:sp>
        <p:nvSpPr>
          <p:cNvPr id="10" name="Содержимое 2"/>
          <p:cNvSpPr txBox="1">
            <a:spLocks/>
          </p:cNvSpPr>
          <p:nvPr/>
        </p:nvSpPr>
        <p:spPr bwMode="auto">
          <a:xfrm>
            <a:off x="1676400" y="3124200"/>
            <a:ext cx="6400800" cy="457200"/>
          </a:xfrm>
          <a:prstGeom prst="rect">
            <a:avLst/>
          </a:prstGeom>
          <a:noFill/>
          <a:ln w="9525">
            <a:noFill/>
            <a:miter lim="800000"/>
            <a:headEnd/>
            <a:tailEnd/>
          </a:ln>
        </p:spPr>
        <p:txBody>
          <a:bodyPr/>
          <a:lstStyle/>
          <a:p>
            <a:pPr marL="342900" lvl="1" indent="-342900" eaLnBrk="0" hangingPunct="0">
              <a:spcBef>
                <a:spcPct val="20000"/>
              </a:spcBef>
              <a:buFont typeface="Arial" pitchFamily="34" charset="0"/>
              <a:buNone/>
              <a:defRPr/>
            </a:pPr>
            <a:r>
              <a:rPr lang="ru-RU" sz="2800" b="1" dirty="0">
                <a:solidFill>
                  <a:srgbClr val="002060"/>
                </a:solidFill>
                <a:latin typeface="+mn-lt"/>
              </a:rPr>
              <a:t>Я ПОКАЖУ  –  ТЫ ПОСМОТРИ </a:t>
            </a:r>
          </a:p>
        </p:txBody>
      </p:sp>
      <p:sp>
        <p:nvSpPr>
          <p:cNvPr id="11" name="Содержимое 2"/>
          <p:cNvSpPr txBox="1">
            <a:spLocks/>
          </p:cNvSpPr>
          <p:nvPr/>
        </p:nvSpPr>
        <p:spPr bwMode="auto">
          <a:xfrm>
            <a:off x="1676400" y="4114800"/>
            <a:ext cx="6477000" cy="533400"/>
          </a:xfrm>
          <a:prstGeom prst="rect">
            <a:avLst/>
          </a:prstGeom>
          <a:noFill/>
          <a:ln w="9525">
            <a:noFill/>
            <a:miter lim="800000"/>
            <a:headEnd/>
            <a:tailEnd/>
          </a:ln>
        </p:spPr>
        <p:txBody>
          <a:bodyPr/>
          <a:lstStyle/>
          <a:p>
            <a:pPr marL="342900" lvl="1" indent="-342900" eaLnBrk="0" hangingPunct="0">
              <a:spcBef>
                <a:spcPct val="20000"/>
              </a:spcBef>
              <a:buFont typeface="Arial" pitchFamily="34" charset="0"/>
              <a:buNone/>
              <a:defRPr/>
            </a:pPr>
            <a:r>
              <a:rPr lang="ru-RU" sz="2800" b="1" dirty="0">
                <a:solidFill>
                  <a:srgbClr val="002060"/>
                </a:solidFill>
                <a:latin typeface="+mn-lt"/>
              </a:rPr>
              <a:t>ДАВАЙ СДЕЛАЕМ ВМЕСТЕ</a:t>
            </a:r>
            <a:endParaRPr lang="ru-RU" sz="4800" b="1" dirty="0">
              <a:solidFill>
                <a:srgbClr val="002060"/>
              </a:solidFill>
              <a:latin typeface="+mn-lt"/>
            </a:endParaRPr>
          </a:p>
        </p:txBody>
      </p:sp>
      <p:sp>
        <p:nvSpPr>
          <p:cNvPr id="12" name="Содержимое 2"/>
          <p:cNvSpPr txBox="1">
            <a:spLocks/>
          </p:cNvSpPr>
          <p:nvPr/>
        </p:nvSpPr>
        <p:spPr bwMode="auto">
          <a:xfrm>
            <a:off x="1676400" y="4953000"/>
            <a:ext cx="6172200" cy="533400"/>
          </a:xfrm>
          <a:prstGeom prst="rect">
            <a:avLst/>
          </a:prstGeom>
          <a:noFill/>
          <a:ln w="9525">
            <a:noFill/>
            <a:miter lim="800000"/>
            <a:headEnd/>
            <a:tailEnd/>
          </a:ln>
        </p:spPr>
        <p:txBody>
          <a:bodyPr/>
          <a:lstStyle/>
          <a:p>
            <a:pPr marL="342900" lvl="1" indent="-342900" eaLnBrk="0" hangingPunct="0">
              <a:spcBef>
                <a:spcPct val="20000"/>
              </a:spcBef>
              <a:buFont typeface="Arial" pitchFamily="34" charset="0"/>
              <a:buNone/>
              <a:defRPr/>
            </a:pPr>
            <a:r>
              <a:rPr lang="ru-RU" sz="2800" b="1" dirty="0">
                <a:solidFill>
                  <a:srgbClr val="002060"/>
                </a:solidFill>
                <a:latin typeface="+mn-lt"/>
              </a:rPr>
              <a:t>ТЫ СДЕЛАЙ – Я ПОСМОТРЮ</a:t>
            </a:r>
            <a:endParaRPr lang="ru-RU" sz="4800" b="1" dirty="0">
              <a:solidFill>
                <a:srgbClr val="002060"/>
              </a:solidFill>
              <a:latin typeface="+mn-lt"/>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0" y="685800"/>
            <a:ext cx="9144000" cy="5943600"/>
          </a:xfrm>
        </p:spPr>
        <p:txBody>
          <a:bodyPr/>
          <a:lstStyle/>
          <a:p>
            <a:pPr>
              <a:buNone/>
            </a:pPr>
            <a:r>
              <a:rPr lang="ru-RU" sz="2400" b="1" u="sng" dirty="0" smtClean="0">
                <a:solidFill>
                  <a:srgbClr val="002060"/>
                </a:solidFill>
              </a:rPr>
              <a:t>Работа с педагогическим коллективом: </a:t>
            </a:r>
          </a:p>
          <a:p>
            <a:pPr>
              <a:buFont typeface="Wingdings" pitchFamily="2" charset="2"/>
              <a:buChar char="Ø"/>
            </a:pPr>
            <a:r>
              <a:rPr lang="ru-RU" sz="2200" dirty="0" smtClean="0">
                <a:solidFill>
                  <a:srgbClr val="002060"/>
                </a:solidFill>
              </a:rPr>
              <a:t>информирование педагогов о видах и признаках жестокого обращения, об алгоритме действий в случае их обнаружения; </a:t>
            </a:r>
          </a:p>
          <a:p>
            <a:pPr>
              <a:buFont typeface="Wingdings" pitchFamily="2" charset="2"/>
              <a:buChar char="Ø"/>
            </a:pPr>
            <a:r>
              <a:rPr lang="ru-RU" sz="2200" dirty="0" smtClean="0">
                <a:solidFill>
                  <a:srgbClr val="002060"/>
                </a:solidFill>
              </a:rPr>
              <a:t>Изучение методов выявления несовершеннолетних и семей, находящихся в социально опасном положении, а также детей и подростков, находящихся в обстановке, представляющей угрозу их жизни и здоровью. </a:t>
            </a:r>
          </a:p>
          <a:p>
            <a:pPr>
              <a:buFont typeface="Wingdings" pitchFamily="2" charset="2"/>
              <a:buChar char="Ø"/>
            </a:pPr>
            <a:r>
              <a:rPr lang="ru-RU" sz="2200" dirty="0" smtClean="0">
                <a:solidFill>
                  <a:srgbClr val="002060"/>
                </a:solidFill>
              </a:rPr>
              <a:t>Освоение технологий обеспечения социального, педагогического, психологического и юридического сопровождения детей, подростков и семей, находящихся в трудной жизненной ситуации. </a:t>
            </a:r>
          </a:p>
          <a:p>
            <a:pPr>
              <a:buFont typeface="Wingdings" pitchFamily="2" charset="2"/>
              <a:buChar char="Ø"/>
            </a:pPr>
            <a:r>
              <a:rPr lang="ru-RU" sz="2200" dirty="0" smtClean="0">
                <a:solidFill>
                  <a:srgbClr val="002060"/>
                </a:solidFill>
              </a:rPr>
              <a:t>Проведение обучающих мероприятий с целью повышения квалификации и профессиональной компетентности администрации, педагогов, социальных педагогов, педагогов-психологов образовательных учреждений по проблемам профилактики жестокого обращения с несовершеннолетними, а также случаев буллинга.</a:t>
            </a:r>
          </a:p>
          <a:p>
            <a:pPr>
              <a:buFont typeface="Wingdings" pitchFamily="2" charset="2"/>
              <a:buChar char="Ø"/>
            </a:pPr>
            <a:r>
              <a:rPr lang="ru-RU" sz="2200" dirty="0" smtClean="0">
                <a:solidFill>
                  <a:srgbClr val="002060"/>
                </a:solidFill>
              </a:rPr>
              <a:t>проведение мероприятий, направленные на профилактику профессионального выгорания педагогов</a:t>
            </a:r>
          </a:p>
          <a:p>
            <a:pPr>
              <a:buFont typeface="Wingdings" pitchFamily="2" charset="2"/>
              <a:buChar char="Ø"/>
            </a:pPr>
            <a:endParaRPr lang="ru-RU" sz="2200" dirty="0" smtClean="0">
              <a:solidFill>
                <a:srgbClr val="002060"/>
              </a:solidFill>
            </a:endParaRPr>
          </a:p>
        </p:txBody>
      </p:sp>
      <p:sp>
        <p:nvSpPr>
          <p:cNvPr id="4" name="Заголовок 1"/>
          <p:cNvSpPr>
            <a:spLocks noGrp="1"/>
          </p:cNvSpPr>
          <p:nvPr>
            <p:ph type="title"/>
          </p:nvPr>
        </p:nvSpPr>
        <p:spPr>
          <a:xfrm>
            <a:off x="533400" y="0"/>
            <a:ext cx="8229600" cy="838200"/>
          </a:xfrm>
        </p:spPr>
        <p:txBody>
          <a:bodyPr/>
          <a:lstStyle/>
          <a:p>
            <a:r>
              <a:rPr lang="ru-RU" sz="2400" b="1" dirty="0" smtClean="0">
                <a:solidFill>
                  <a:srgbClr val="FF0000"/>
                </a:solidFill>
              </a:rPr>
              <a:t>.</a:t>
            </a:r>
            <a:endParaRPr lang="ru-RU" sz="2400" b="1" dirty="0">
              <a:solidFill>
                <a:srgbClr val="FF0000"/>
              </a:solidFill>
            </a:endParaRPr>
          </a:p>
        </p:txBody>
      </p:sp>
      <p:sp>
        <p:nvSpPr>
          <p:cNvPr id="5" name="Заголовок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none" spc="0" normalizeH="0" baseline="0" noProof="0" smtClean="0">
                <a:ln>
                  <a:noFill/>
                </a:ln>
                <a:solidFill>
                  <a:srgbClr val="FF0000"/>
                </a:solidFill>
                <a:effectLst/>
                <a:uLnTx/>
                <a:uFillTx/>
                <a:latin typeface="+mj-lt"/>
                <a:ea typeface="+mj-ea"/>
                <a:cs typeface="+mj-cs"/>
              </a:rPr>
              <a:t>ОСНОВНЫЕ НАПРАВЛЕНИЯ ПЕРВИЧНОЙ ПРОФИЛАКТИКИ ЖО В ОТНОШЕНИИ ДЕТЕЙ В ОБРАЗОВАТЕЛЬНЫХ УЧРЕЖДЕНИЯХ.</a:t>
            </a:r>
            <a:endParaRPr kumimoji="0" lang="ru-RU" sz="24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95587" name="Содержимое 2"/>
          <p:cNvSpPr>
            <a:spLocks noGrp="1"/>
          </p:cNvSpPr>
          <p:nvPr>
            <p:ph idx="1"/>
          </p:nvPr>
        </p:nvSpPr>
        <p:spPr>
          <a:xfrm>
            <a:off x="0" y="762000"/>
            <a:ext cx="9144000" cy="5867400"/>
          </a:xfrm>
        </p:spPr>
        <p:txBody>
          <a:bodyPr/>
          <a:lstStyle/>
          <a:p>
            <a:pPr algn="ctr">
              <a:buFont typeface="Arial" pitchFamily="34" charset="0"/>
              <a:buNone/>
            </a:pPr>
            <a:r>
              <a:rPr lang="ru-RU" b="1" u="sng" smtClean="0">
                <a:solidFill>
                  <a:srgbClr val="002060"/>
                </a:solidFill>
              </a:rPr>
              <a:t>-  На уровне администрации: </a:t>
            </a:r>
          </a:p>
          <a:p>
            <a:r>
              <a:rPr lang="ru-RU" b="1" smtClean="0">
                <a:solidFill>
                  <a:srgbClr val="002060"/>
                </a:solidFill>
              </a:rPr>
              <a:t>Написать положение, составить формы заявлений на подозрение о буллинге. Алгоритм работы. Как уделить этому время среди школьного расписания. Дополнительные мероприятия. Методические объединения специалистов. </a:t>
            </a:r>
          </a:p>
          <a:p>
            <a:r>
              <a:rPr lang="ru-RU" b="1" smtClean="0">
                <a:solidFill>
                  <a:srgbClr val="002060"/>
                </a:solidFill>
              </a:rPr>
              <a:t>Принять общую концепцию, что школа занимается воспитательной работой. </a:t>
            </a:r>
          </a:p>
          <a:p>
            <a:r>
              <a:rPr lang="ru-RU" b="1" smtClean="0">
                <a:solidFill>
                  <a:srgbClr val="002060"/>
                </a:solidFill>
              </a:rPr>
              <a:t>Обращаться к руководству. Что именно будете просить? Программы, обучение, законы. </a:t>
            </a:r>
          </a:p>
        </p:txBody>
      </p:sp>
      <p:sp>
        <p:nvSpPr>
          <p:cNvPr id="195588" name="Заголовок 1"/>
          <p:cNvSpPr>
            <a:spLocks noGrp="1"/>
          </p:cNvSpPr>
          <p:nvPr>
            <p:ph type="title"/>
          </p:nvPr>
        </p:nvSpPr>
        <p:spPr>
          <a:xfrm>
            <a:off x="0" y="304800"/>
            <a:ext cx="9144000" cy="487363"/>
          </a:xfrm>
        </p:spPr>
        <p:txBody>
          <a:bodyPr/>
          <a:lstStyle/>
          <a:p>
            <a:r>
              <a:rPr lang="ru-RU" b="1" smtClean="0">
                <a:solidFill>
                  <a:srgbClr val="C00000"/>
                </a:solidFill>
              </a:rPr>
              <a:t>БУЛЛИНГ (травля): ПРОФИЛАКТИКА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0" y="-3175"/>
            <a:ext cx="9144000" cy="6864350"/>
          </a:xfrm>
          <a:prstGeom prst="rect">
            <a:avLst/>
          </a:prstGeom>
          <a:noFill/>
          <a:ln w="9525">
            <a:noFill/>
            <a:miter lim="800000"/>
            <a:headEnd/>
            <a:tailEnd/>
          </a:ln>
        </p:spPr>
      </p:pic>
      <p:sp>
        <p:nvSpPr>
          <p:cNvPr id="13315" name="Rectangle 2"/>
          <p:cNvSpPr>
            <a:spLocks noGrp="1" noRot="1" noChangeArrowheads="1"/>
          </p:cNvSpPr>
          <p:nvPr>
            <p:ph type="title"/>
          </p:nvPr>
        </p:nvSpPr>
        <p:spPr>
          <a:xfrm>
            <a:off x="457200" y="0"/>
            <a:ext cx="8385175" cy="1431925"/>
          </a:xfrm>
        </p:spPr>
        <p:txBody>
          <a:bodyPr/>
          <a:lstStyle/>
          <a:p>
            <a:pPr eaLnBrk="1" hangingPunct="1"/>
            <a:r>
              <a:rPr lang="ru-RU" altLang="ru-RU" b="1" smtClean="0">
                <a:solidFill>
                  <a:srgbClr val="C00000"/>
                </a:solidFill>
              </a:rPr>
              <a:t>Признаки физического насилия над детьми</a:t>
            </a:r>
          </a:p>
        </p:txBody>
      </p:sp>
      <p:sp>
        <p:nvSpPr>
          <p:cNvPr id="13316" name="Прямоугольник 4"/>
          <p:cNvSpPr>
            <a:spLocks noChangeArrowheads="1"/>
          </p:cNvSpPr>
          <p:nvPr/>
        </p:nvSpPr>
        <p:spPr bwMode="auto">
          <a:xfrm>
            <a:off x="609600" y="1371600"/>
            <a:ext cx="8153400" cy="5262563"/>
          </a:xfrm>
          <a:prstGeom prst="rect">
            <a:avLst/>
          </a:prstGeom>
          <a:noFill/>
          <a:ln w="9525">
            <a:noFill/>
            <a:miter lim="800000"/>
            <a:headEnd/>
            <a:tailEnd/>
          </a:ln>
        </p:spPr>
        <p:txBody>
          <a:bodyPr>
            <a:spAutoFit/>
          </a:bodyPr>
          <a:lstStyle/>
          <a:p>
            <a:pPr fontAlgn="ctr">
              <a:buFont typeface="Wingdings" pitchFamily="2" charset="2"/>
              <a:buChar char="ü"/>
            </a:pPr>
            <a:r>
              <a:rPr lang="ru-RU" altLang="ru-RU" sz="2400" dirty="0"/>
              <a:t> постоянные физические травмы;</a:t>
            </a:r>
          </a:p>
          <a:p>
            <a:pPr fontAlgn="ctr">
              <a:buFont typeface="Wingdings" pitchFamily="2" charset="2"/>
              <a:buChar char="ü"/>
            </a:pPr>
            <a:r>
              <a:rPr lang="ru-RU" altLang="ru-RU" sz="2400" dirty="0"/>
              <a:t>рвота, головные боли, потеря сознания, характерные для сотрясения головного мозга; </a:t>
            </a:r>
          </a:p>
          <a:p>
            <a:pPr fontAlgn="ctr">
              <a:buFont typeface="Wingdings" pitchFamily="2" charset="2"/>
              <a:buChar char="ü"/>
            </a:pPr>
            <a:r>
              <a:rPr lang="ru-RU" altLang="ru-RU" sz="2400" dirty="0"/>
              <a:t>синяки на частях тела, которые не являются обычными синяками детских игр или падений (на щеках, глазах, ушах, губах, животе, ягодицах, плечах, бёдрах…); </a:t>
            </a:r>
          </a:p>
          <a:p>
            <a:pPr fontAlgn="ctr">
              <a:buFont typeface="Wingdings" pitchFamily="2" charset="2"/>
              <a:buChar char="ü"/>
            </a:pPr>
            <a:r>
              <a:rPr lang="ru-RU" altLang="ru-RU" sz="2400" dirty="0"/>
              <a:t>два синяка под глазами (могут появиться от удара по затылку); </a:t>
            </a:r>
          </a:p>
          <a:p>
            <a:pPr fontAlgn="ctr">
              <a:buFont typeface="Wingdings" pitchFamily="2" charset="2"/>
              <a:buChar char="ü"/>
            </a:pPr>
            <a:r>
              <a:rPr lang="ru-RU" altLang="ru-RU" sz="2400" dirty="0"/>
              <a:t>синяки виде отпечатков пальцев; </a:t>
            </a:r>
          </a:p>
          <a:p>
            <a:pPr fontAlgn="ctr">
              <a:buFont typeface="Wingdings" pitchFamily="2" charset="2"/>
              <a:buChar char="ü"/>
            </a:pPr>
            <a:r>
              <a:rPr lang="ru-RU" altLang="ru-RU" sz="2400" dirty="0"/>
              <a:t>ожоги или раны; </a:t>
            </a:r>
          </a:p>
          <a:p>
            <a:pPr fontAlgn="ctr">
              <a:buFont typeface="Wingdings" pitchFamily="2" charset="2"/>
              <a:buChar char="ü"/>
            </a:pPr>
            <a:r>
              <a:rPr lang="ru-RU" altLang="ru-RU" sz="2400" dirty="0"/>
              <a:t>следы человеческих зубов; </a:t>
            </a:r>
          </a:p>
          <a:p>
            <a:pPr fontAlgn="ctr">
              <a:buFont typeface="Wingdings" pitchFamily="2" charset="2"/>
              <a:buChar char="ü"/>
            </a:pPr>
            <a:r>
              <a:rPr lang="ru-RU" altLang="ru-RU" sz="2400" dirty="0"/>
              <a:t>р</a:t>
            </a:r>
            <a:r>
              <a:rPr lang="ru-RU" altLang="ru-RU" sz="2400" dirty="0" smtClean="0"/>
              <a:t>ебенок все время голодный, просит еду; </a:t>
            </a:r>
            <a:endParaRPr lang="ru-RU" altLang="ru-RU" sz="2400" dirty="0"/>
          </a:p>
          <a:p>
            <a:pPr fontAlgn="ctr">
              <a:buFont typeface="Wingdings" pitchFamily="2" charset="2"/>
              <a:buChar char="ü"/>
            </a:pPr>
            <a:r>
              <a:rPr lang="ru-RU" altLang="ru-RU" sz="2400" dirty="0"/>
              <a:t>ребёнок часто выглядит уставшим или больным и т.п.</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0" y="-85554"/>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269875" algn="l"/>
                <a:tab pos="457200" algn="l"/>
              </a:tabLst>
            </a:pPr>
            <a:r>
              <a:rPr kumimoji="0" lang="ru-RU" sz="1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Список литературы</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Алексеева И. А.,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Новосельский</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И. Г. «Жестокое обращение с ребенком. Причины. Последствия. Помощь». М.: Национальный фонд защиты детей от жестокого обращения, 2010</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Бэрон</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Р. Агрессия / Р. А.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Бэрон</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Д. Р. Ричардсон. – СПб.: Питер, 2000. </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Гиппенрейтер</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Ю.Б., «Общаться с ребенком. Как?»: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ЧеРо</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Сфера; Москва; 2003</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Гражданский Кодекс РФ ч.1 (постановление  от 21.03.02г. №31-ФЗ); ч.2 (от 26.01.96г. № 14-ФЗ, от 17.12.99г. № 213-ФЗ); ч.3 (от 26.11.01г. № 146-ФЗ)</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Дети и насилие / Материалы Всероссийской научно-практической конференции Москва – Санкт-Петербург 2-8 октября 1994 г., Екатеринбург, 1996.</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Дети и насилие. Материалы Всероссийской научно-практической конференции Москва-Санкт-Петербург // ред. М.Н.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Лазутовой</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Средне-Уральское</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книжное издательство,1996</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Дэвид А.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Лэйн</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«Школьная травля»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буллинг</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[Электронный ресурс] / Режим доступа: </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http://www.supporter.ru/pages.php?idr=43&amp;id=123&amp;pageid=2, </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свободный.</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Жестокое обращение с несовершеннолетними: идентификация и оценка психологических последствий. /Методическое пособие/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Г.П.Каюда</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З.В.Луковцева</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С.Ю.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Гаямова</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2007.</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Забадыкина</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Е. В. Психологические аспекты оказания помощи детям, пострадавшим от коммерческой сексуальной эксплуатации. - С-Петербург, 2013</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Забадыкина</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Е. В. Руководство по проведению тренинга «Особенности работы с детьми, пострадавшими от коммерческой сексуальной эксплуатации». - С-Петербург, 2013</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Злобина О.Ю., Шевцова И.Я. Программы профилактики домашнего насилия для профессиональных сообществ. – «Иркутск», 2003 </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Карабанова О.А. Психология семейных отношений и основы семейного консультирования. М.: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Гордарики</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r>
              <a:rPr kumimoji="0" lang="ru-RU" sz="1600"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2005</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Кодекс Российской Федерации об административных правонарушениях от 30.12.2001г. № 195-ФЗ</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Конституция РФ от 12.12.93г. </a:t>
            </a:r>
            <a:endParaRPr kumimoji="0" lang="ru-RU"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0" y="139101"/>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269875" algn="l"/>
                <a:tab pos="457200" algn="l"/>
              </a:tabLst>
            </a:pPr>
            <a:r>
              <a:rPr kumimoji="0" lang="ru-RU" sz="1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Список литературы</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Лоренц, К. Агрессия / К. Лоренц // Перевод с немецкого Г. Ф.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Швейнина</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 М.: Изд. Группа «Прогресс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Универс</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[Электронный ресурс]: - Режим доступа: </a:t>
            </a:r>
            <a:r>
              <a:rPr kumimoji="0" lang="en-US"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http</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a:t>
            </a:r>
            <a:r>
              <a:rPr kumimoji="0" lang="en-US"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lib</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a:t>
            </a:r>
            <a:r>
              <a:rPr kumimoji="0" lang="en-US"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hlinkClick r:id="rId2"/>
              </a:rPr>
              <a:t>ru</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a:t>
            </a:r>
            <a:r>
              <a:rPr kumimoji="0" lang="en-US"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hlinkClick r:id="rId2"/>
              </a:rPr>
              <a:t>psiho</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a:t>
            </a:r>
            <a:r>
              <a:rPr kumimoji="0" lang="en-US"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LORENC</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a:t>
            </a:r>
            <a:r>
              <a:rPr kumimoji="0" lang="en-US"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hlinkClick r:id="rId2"/>
              </a:rPr>
              <a:t>agressiya</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a:t>
            </a:r>
            <a:r>
              <a:rPr kumimoji="0" lang="en-US"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txt</a:t>
            </a:r>
            <a:r>
              <a:rPr kumimoji="0" lang="ru-RU" sz="1400" b="0"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Мэрибет</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Роден, Гейл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Абарбанэл</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Как это бывает, М.,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РикРусанова</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1994 г.</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Насилие и социальные изменения. Теория. Практика. Исследования / сб. ст. под ред. М.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Писклаковой</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А. Синельникова. – ч. </a:t>
            </a:r>
            <a:r>
              <a:rPr kumimoji="0" lang="en-US"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 М.: Шар,  2000. </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Насилие и социальные изменения. Теория. Практика. Исследования / сб. ст. под ред. М.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Писклаковой</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А. Синельникова. – ч. </a:t>
            </a:r>
            <a:r>
              <a:rPr kumimoji="0" lang="en-US"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II</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r>
              <a:rPr kumimoji="0" lang="en-US"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III</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 М.: ТГ Юпитер,  2000.</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Насилие и социальные изменения. Теория. Практика. Исследования / сб. ст. под ред. М.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Писклаковой</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А. Синельникова. – ч. </a:t>
            </a:r>
            <a:r>
              <a:rPr kumimoji="0" lang="en-US"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IV</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 М.: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Эслан</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2003.</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Работа с посттравматическим стрессом, Вестник РАГЭПП № 2, 1995 г.</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Руководство по предупреждению насилия над детьми, под редакцией Асановой Н., М., «Гуманитарный издательский центр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Владос</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1997г.</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Сборник «Насилие в семье. Как бороться с ним государству», М., 1999.</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Сборник «Опыт и стандарты, используемые в международной практике по вопросам защиты от насилия», М., 1999.</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Сексуальное насилие: теории, подходы и методы исследования / Ю.И.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Пиголкин</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и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соавт</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 М.: ООО «Медицинское информационное агентство», 2008.</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Тарабрина</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Н.,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Лазебная</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Е. Синдром посттравматических стрессовых нарушений. Журнал «Психология», 1992 г., № 2.</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Убийства на почве семейных конфликтов. М., 1981.</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Углубленное исследование, посвященное всем формам насилия в отношении женщин / доклад Генерального секретаря ООН на 61-й сессии Генеральной ассамблеи ООН 06.07.2006 [Электронный ресурс]: – Режим доступа: </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3"/>
              </a:rPr>
              <a:t>http://www.un.org/ga/61/documentation/list.shtml</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Уголовно-процессуальный кодекс Российской Федерации</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Федеральный закон от 24.06.1999 № 120-ФЗ «Об основах системы профилактики безнадзорности и правонарушений несовершеннолетних»</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Федеральный закон от 24.07.1998 № 124-ФЗ «Об основных гарантиях прав ребенка в Российской Федерации»</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457200" algn="l"/>
              </a:tabLst>
            </a:pP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Хусейн С.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Аршад</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Вильям Р. </a:t>
            </a:r>
            <a:r>
              <a:rPr kumimoji="0" lang="ru-RU" sz="1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Холкамб</a:t>
            </a:r>
            <a:r>
              <a:rPr kumimoji="0" lang="ru-RU" sz="1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Руководство по лечению посттравматической травмы у детей и подростков, «Сострадание», 1998 г.</a:t>
            </a:r>
            <a:endParaRPr kumimoji="0" lang="ru-RU" sz="1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pic>
        <p:nvPicPr>
          <p:cNvPr id="206851" name="Picture 2" descr="picture"/>
          <p:cNvPicPr>
            <a:picLocks noChangeAspect="1" noChangeArrowheads="1"/>
          </p:cNvPicPr>
          <p:nvPr/>
        </p:nvPicPr>
        <p:blipFill>
          <a:blip r:embed="rId3" cstate="print"/>
          <a:srcRect/>
          <a:stretch>
            <a:fillRect/>
          </a:stretch>
        </p:blipFill>
        <p:spPr bwMode="auto">
          <a:xfrm>
            <a:off x="457200" y="2154238"/>
            <a:ext cx="3124200" cy="3448050"/>
          </a:xfrm>
          <a:prstGeom prst="rect">
            <a:avLst/>
          </a:prstGeom>
          <a:noFill/>
          <a:ln w="9525">
            <a:noFill/>
            <a:miter lim="800000"/>
            <a:headEnd/>
            <a:tailEnd/>
          </a:ln>
        </p:spPr>
      </p:pic>
      <p:sp>
        <p:nvSpPr>
          <p:cNvPr id="3" name="Title 4"/>
          <p:cNvSpPr txBox="1">
            <a:spLocks/>
          </p:cNvSpPr>
          <p:nvPr/>
        </p:nvSpPr>
        <p:spPr>
          <a:xfrm>
            <a:off x="304800" y="304800"/>
            <a:ext cx="8839200" cy="1589088"/>
          </a:xfrm>
          <a:prstGeom prst="rect">
            <a:avLst/>
          </a:prstGeom>
        </p:spPr>
        <p:txBody>
          <a:bodyPr/>
          <a:lstStyle/>
          <a:p>
            <a:pPr algn="ctr">
              <a:defRPr/>
            </a:pPr>
            <a:r>
              <a:rPr lang="ru-RU" altLang="ru-RU" sz="3200" b="1" dirty="0">
                <a:solidFill>
                  <a:srgbClr val="7030A0"/>
                </a:solidFill>
                <a:ea typeface="+mj-ea"/>
                <a:cs typeface="Arial" pitchFamily="34" charset="0"/>
              </a:rPr>
              <a:t>ГБУ СО Центр психолого-педагогической, медицинской и социальной помощи «ЛАДО»</a:t>
            </a:r>
            <a:endParaRPr lang="en-US" altLang="ru-RU" sz="4000" b="1" dirty="0">
              <a:solidFill>
                <a:srgbClr val="7030A0"/>
              </a:solidFill>
              <a:latin typeface="+mj-lt"/>
              <a:ea typeface="+mj-ea"/>
              <a:cs typeface="+mj-cs"/>
            </a:endParaRPr>
          </a:p>
        </p:txBody>
      </p:sp>
      <p:sp>
        <p:nvSpPr>
          <p:cNvPr id="4" name="Content Placeholder 5"/>
          <p:cNvSpPr txBox="1">
            <a:spLocks/>
          </p:cNvSpPr>
          <p:nvPr/>
        </p:nvSpPr>
        <p:spPr>
          <a:xfrm>
            <a:off x="3886200" y="1752600"/>
            <a:ext cx="5257800" cy="4525963"/>
          </a:xfrm>
          <a:prstGeom prst="rect">
            <a:avLst/>
          </a:prstGeom>
        </p:spPr>
        <p:txBody>
          <a:bodyPr/>
          <a:lstStyle/>
          <a:p>
            <a:pPr marL="342900" indent="-341313">
              <a:lnSpc>
                <a:spcPct val="80000"/>
              </a:lnSpc>
              <a:spcBef>
                <a:spcPts val="1000"/>
              </a:spcBef>
              <a:buFont typeface="Arial" pitchFamily="34"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ru-RU" sz="900" b="1" dirty="0">
                <a:latin typeface="+mn-lt"/>
              </a:rPr>
              <a:t> </a:t>
            </a:r>
            <a:endParaRPr lang="en-US" altLang="ru-RU" sz="900" b="1" dirty="0">
              <a:solidFill>
                <a:srgbClr val="000099"/>
              </a:solidFill>
              <a:latin typeface="Corbel" pitchFamily="34" charset="0"/>
            </a:endParaRPr>
          </a:p>
          <a:p>
            <a:pPr marL="342900" indent="-341313">
              <a:lnSpc>
                <a:spcPct val="80000"/>
              </a:lnSpc>
              <a:spcBef>
                <a:spcPts val="1000"/>
              </a:spcBef>
              <a:buFont typeface="Arial" pitchFamily="34"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ru-RU" sz="1300" dirty="0">
                <a:solidFill>
                  <a:srgbClr val="000099"/>
                </a:solidFill>
                <a:cs typeface="Arial" pitchFamily="34" charset="0"/>
              </a:rPr>
              <a:t> </a:t>
            </a:r>
            <a:r>
              <a:rPr lang="en-US" altLang="ru-RU" sz="2800" b="1" dirty="0">
                <a:solidFill>
                  <a:srgbClr val="4F6228"/>
                </a:solidFill>
                <a:ea typeface="Batang" pitchFamily="18" charset="-127"/>
                <a:cs typeface="Arial" pitchFamily="34" charset="0"/>
              </a:rPr>
              <a:t>www. centerlado.ru</a:t>
            </a:r>
            <a:r>
              <a:rPr lang="en-US" altLang="ru-RU" sz="1600" b="1" dirty="0">
                <a:solidFill>
                  <a:srgbClr val="002060"/>
                </a:solidFill>
                <a:cs typeface="Arial" pitchFamily="34" charset="0"/>
              </a:rPr>
              <a:t/>
            </a:r>
            <a:br>
              <a:rPr lang="en-US" altLang="ru-RU" sz="1600" b="1" dirty="0">
                <a:solidFill>
                  <a:srgbClr val="002060"/>
                </a:solidFill>
                <a:cs typeface="Arial" pitchFamily="34" charset="0"/>
              </a:rPr>
            </a:br>
            <a:endParaRPr lang="ru-RU" altLang="ru-RU" sz="600" b="1" dirty="0">
              <a:solidFill>
                <a:srgbClr val="002060"/>
              </a:solidFill>
              <a:cs typeface="Arial" pitchFamily="34" charset="0"/>
            </a:endParaRPr>
          </a:p>
          <a:p>
            <a:pPr marL="342900" indent="-341313">
              <a:lnSpc>
                <a:spcPct val="80000"/>
              </a:lnSpc>
              <a:spcBef>
                <a:spcPts val="10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1" dirty="0">
                <a:hlinkClick r:id="rId4"/>
              </a:rPr>
              <a:t>ladoekb@mail.ru</a:t>
            </a:r>
            <a:endParaRPr lang="ru-RU" sz="2400" b="1" dirty="0"/>
          </a:p>
          <a:p>
            <a:pPr marL="342900" indent="-341313">
              <a:lnSpc>
                <a:spcPct val="80000"/>
              </a:lnSpc>
              <a:spcBef>
                <a:spcPts val="10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ru-RU" sz="1100" b="1" dirty="0"/>
          </a:p>
          <a:p>
            <a:pPr>
              <a:defRPr/>
            </a:pPr>
            <a:r>
              <a:rPr lang="ru-RU" sz="2800" b="1" dirty="0">
                <a:solidFill>
                  <a:srgbClr val="C00000"/>
                </a:solidFill>
              </a:rPr>
              <a:t>+ 7 – 922 – 100 – 58 – 82 </a:t>
            </a:r>
          </a:p>
          <a:p>
            <a:pPr>
              <a:defRPr/>
            </a:pPr>
            <a:r>
              <a:rPr lang="ru-RU" sz="2800" b="1" dirty="0">
                <a:solidFill>
                  <a:srgbClr val="C00000"/>
                </a:solidFill>
              </a:rPr>
              <a:t>+ 7 (343) 338 – 77 – 48 </a:t>
            </a:r>
          </a:p>
          <a:p>
            <a:pPr>
              <a:defRPr/>
            </a:pPr>
            <a:endParaRPr lang="ru-RU" sz="2400" b="1" dirty="0"/>
          </a:p>
          <a:p>
            <a:pPr>
              <a:defRPr/>
            </a:pPr>
            <a:r>
              <a:rPr lang="ru-RU" sz="2400" b="1" dirty="0">
                <a:solidFill>
                  <a:srgbClr val="0070C0"/>
                </a:solidFill>
              </a:rPr>
              <a:t>Адрес: 620039, г. Екатеринбург, ул. Машиностроителей, 8 </a:t>
            </a:r>
          </a:p>
          <a:p>
            <a:pPr>
              <a:defRPr/>
            </a:pPr>
            <a:endParaRPr lang="ru-RU" sz="2000" b="1" dirty="0">
              <a:solidFill>
                <a:srgbClr val="0070C0"/>
              </a:solidFill>
            </a:endParaRPr>
          </a:p>
          <a:p>
            <a:pPr>
              <a:defRPr/>
            </a:pP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7410" name="Rectangle 2"/>
          <p:cNvSpPr>
            <a:spLocks noGrp="1" noRot="1" noChangeArrowheads="1"/>
          </p:cNvSpPr>
          <p:nvPr>
            <p:ph type="title"/>
          </p:nvPr>
        </p:nvSpPr>
        <p:spPr/>
        <p:txBody>
          <a:bodyPr/>
          <a:lstStyle/>
          <a:p>
            <a:pPr eaLnBrk="1" hangingPunct="1"/>
            <a:r>
              <a:rPr lang="ru-RU" altLang="ru-RU" sz="4000" smtClean="0"/>
              <a:t>В домашнем насилии выделяют 4 основных вида:</a:t>
            </a:r>
          </a:p>
        </p:txBody>
      </p:sp>
      <p:sp>
        <p:nvSpPr>
          <p:cNvPr id="17411" name="Rectangle 3"/>
          <p:cNvSpPr>
            <a:spLocks noGrp="1" noRot="1" noChangeArrowheads="1"/>
          </p:cNvSpPr>
          <p:nvPr>
            <p:ph idx="1"/>
          </p:nvPr>
        </p:nvSpPr>
        <p:spPr/>
        <p:txBody>
          <a:bodyPr/>
          <a:lstStyle/>
          <a:p>
            <a:pPr eaLnBrk="1" hangingPunct="1">
              <a:lnSpc>
                <a:spcPct val="90000"/>
              </a:lnSpc>
            </a:pPr>
            <a:r>
              <a:rPr lang="ru-RU" altLang="ru-RU" b="1" smtClean="0"/>
              <a:t>физическое насилие</a:t>
            </a:r>
            <a:r>
              <a:rPr lang="ru-RU" altLang="ru-RU" smtClean="0"/>
              <a:t> </a:t>
            </a:r>
            <a:endParaRPr lang="en-US" altLang="ru-RU" smtClean="0"/>
          </a:p>
          <a:p>
            <a:pPr eaLnBrk="1" hangingPunct="1">
              <a:lnSpc>
                <a:spcPct val="90000"/>
              </a:lnSpc>
            </a:pPr>
            <a:endParaRPr lang="en-US" altLang="ru-RU" smtClean="0"/>
          </a:p>
          <a:p>
            <a:pPr eaLnBrk="1" hangingPunct="1">
              <a:lnSpc>
                <a:spcPct val="90000"/>
              </a:lnSpc>
            </a:pPr>
            <a:r>
              <a:rPr lang="ru-RU" altLang="ru-RU" b="1" smtClean="0"/>
              <a:t>эмоционально-психологическое насилие</a:t>
            </a:r>
            <a:r>
              <a:rPr lang="ru-RU" altLang="ru-RU" smtClean="0"/>
              <a:t> </a:t>
            </a:r>
          </a:p>
          <a:p>
            <a:pPr eaLnBrk="1" hangingPunct="1">
              <a:lnSpc>
                <a:spcPct val="90000"/>
              </a:lnSpc>
              <a:buFont typeface="Wingdings" pitchFamily="2" charset="2"/>
              <a:buNone/>
            </a:pPr>
            <a:endParaRPr lang="en-US" altLang="ru-RU"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cstate="print"/>
          <a:srcRect/>
          <a:stretch>
            <a:fillRect/>
          </a:stretch>
        </p:blipFill>
        <p:spPr bwMode="auto">
          <a:xfrm>
            <a:off x="0" y="-3175"/>
            <a:ext cx="9144000" cy="6864350"/>
          </a:xfrm>
          <a:prstGeom prst="rect">
            <a:avLst/>
          </a:prstGeom>
          <a:noFill/>
          <a:ln w="9525">
            <a:noFill/>
            <a:miter lim="800000"/>
            <a:headEnd/>
            <a:tailEnd/>
          </a:ln>
        </p:spPr>
      </p:pic>
      <p:sp>
        <p:nvSpPr>
          <p:cNvPr id="15363" name="Rectangle 2"/>
          <p:cNvSpPr>
            <a:spLocks noGrp="1" noRot="1" noChangeArrowheads="1"/>
          </p:cNvSpPr>
          <p:nvPr>
            <p:ph type="title"/>
          </p:nvPr>
        </p:nvSpPr>
        <p:spPr>
          <a:xfrm>
            <a:off x="457200" y="228600"/>
            <a:ext cx="8385175" cy="1431925"/>
          </a:xfrm>
        </p:spPr>
        <p:txBody>
          <a:bodyPr/>
          <a:lstStyle/>
          <a:p>
            <a:pPr eaLnBrk="1" hangingPunct="1"/>
            <a:r>
              <a:rPr lang="ru-RU" altLang="ru-RU" sz="3600" b="1" smtClean="0">
                <a:solidFill>
                  <a:srgbClr val="C00000"/>
                </a:solidFill>
              </a:rPr>
              <a:t>Признаки эмоционально-психологического насилия над детьми</a:t>
            </a:r>
          </a:p>
        </p:txBody>
      </p:sp>
      <p:sp>
        <p:nvSpPr>
          <p:cNvPr id="15364" name="Прямоугольник 4"/>
          <p:cNvSpPr>
            <a:spLocks noChangeArrowheads="1"/>
          </p:cNvSpPr>
          <p:nvPr/>
        </p:nvSpPr>
        <p:spPr bwMode="auto">
          <a:xfrm>
            <a:off x="609600" y="1752600"/>
            <a:ext cx="8153400" cy="4894263"/>
          </a:xfrm>
          <a:prstGeom prst="rect">
            <a:avLst/>
          </a:prstGeom>
          <a:noFill/>
          <a:ln w="9525">
            <a:noFill/>
            <a:miter lim="800000"/>
            <a:headEnd/>
            <a:tailEnd/>
          </a:ln>
        </p:spPr>
        <p:txBody>
          <a:bodyPr>
            <a:spAutoFit/>
          </a:bodyPr>
          <a:lstStyle/>
          <a:p>
            <a:pPr fontAlgn="ctr">
              <a:buFont typeface="Wingdings" pitchFamily="2" charset="2"/>
              <a:buChar char="ü"/>
            </a:pPr>
            <a:r>
              <a:rPr lang="ru-RU" altLang="ru-RU" sz="2400"/>
              <a:t> низкая самооценка; </a:t>
            </a:r>
          </a:p>
          <a:p>
            <a:pPr fontAlgn="ctr">
              <a:buFont typeface="Wingdings" pitchFamily="2" charset="2"/>
              <a:buChar char="ü"/>
            </a:pPr>
            <a:r>
              <a:rPr lang="ru-RU" altLang="ru-RU" sz="2400"/>
              <a:t>очень высокая тревожность; </a:t>
            </a:r>
          </a:p>
          <a:p>
            <a:pPr fontAlgn="ctr">
              <a:buFont typeface="Wingdings" pitchFamily="2" charset="2"/>
              <a:buChar char="ü"/>
            </a:pPr>
            <a:r>
              <a:rPr lang="ru-RU" altLang="ru-RU" sz="2400"/>
              <a:t>проявление агрессии; </a:t>
            </a:r>
          </a:p>
          <a:p>
            <a:pPr fontAlgn="ctr">
              <a:buFont typeface="Wingdings" pitchFamily="2" charset="2"/>
              <a:buChar char="ü"/>
            </a:pPr>
            <a:r>
              <a:rPr lang="ru-RU" altLang="ru-RU" sz="2400"/>
              <a:t>жестокость по отношению к другим детям или животным; </a:t>
            </a:r>
          </a:p>
          <a:p>
            <a:pPr fontAlgn="ctr">
              <a:buFont typeface="Wingdings" pitchFamily="2" charset="2"/>
              <a:buChar char="ü"/>
            </a:pPr>
            <a:r>
              <a:rPr lang="ru-RU" altLang="ru-RU" sz="2400"/>
              <a:t>замкнутость, отстранённость;</a:t>
            </a:r>
          </a:p>
          <a:p>
            <a:pPr fontAlgn="ctr">
              <a:buFont typeface="Wingdings" pitchFamily="2" charset="2"/>
              <a:buChar char="ü"/>
            </a:pPr>
            <a:r>
              <a:rPr lang="ru-RU" altLang="ru-RU" sz="2400"/>
              <a:t> угнетённое состояние, депрессия;</a:t>
            </a:r>
          </a:p>
          <a:p>
            <a:pPr fontAlgn="ctr">
              <a:buFont typeface="Wingdings" pitchFamily="2" charset="2"/>
              <a:buChar char="ü"/>
            </a:pPr>
            <a:r>
              <a:rPr lang="ru-RU" altLang="ru-RU" sz="2400"/>
              <a:t> ребёнок часто становится мишенью для издевательств со стороны других детей; </a:t>
            </a:r>
          </a:p>
          <a:p>
            <a:pPr fontAlgn="ctr">
              <a:buFont typeface="Wingdings" pitchFamily="2" charset="2"/>
              <a:buChar char="ü"/>
            </a:pPr>
            <a:r>
              <a:rPr lang="ru-RU" altLang="ru-RU" sz="2400"/>
              <a:t>никому не доверяет; </a:t>
            </a:r>
          </a:p>
          <a:p>
            <a:pPr fontAlgn="ctr">
              <a:buFont typeface="Wingdings" pitchFamily="2" charset="2"/>
              <a:buChar char="ü"/>
            </a:pPr>
            <a:r>
              <a:rPr lang="ru-RU" altLang="ru-RU" sz="2400"/>
              <a:t>не умеет заводить друзей и поддерживать отношения; </a:t>
            </a:r>
          </a:p>
          <a:p>
            <a:pPr fontAlgn="ctr">
              <a:buFont typeface="Wingdings" pitchFamily="2" charset="2"/>
              <a:buChar char="ü"/>
            </a:pPr>
            <a:r>
              <a:rPr lang="ru-RU" altLang="ru-RU" sz="2400"/>
              <a:t>другие дети избегают общения с ним и т.п.</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7410" name="Rectangle 2"/>
          <p:cNvSpPr>
            <a:spLocks noGrp="1" noRot="1" noChangeArrowheads="1"/>
          </p:cNvSpPr>
          <p:nvPr>
            <p:ph type="title"/>
          </p:nvPr>
        </p:nvSpPr>
        <p:spPr/>
        <p:txBody>
          <a:bodyPr/>
          <a:lstStyle/>
          <a:p>
            <a:pPr eaLnBrk="1" hangingPunct="1"/>
            <a:r>
              <a:rPr lang="ru-RU" altLang="ru-RU" sz="4000" smtClean="0"/>
              <a:t>В домашнем насилии выделяют 4 основных вида:</a:t>
            </a:r>
          </a:p>
        </p:txBody>
      </p:sp>
      <p:sp>
        <p:nvSpPr>
          <p:cNvPr id="17411" name="Rectangle 3"/>
          <p:cNvSpPr>
            <a:spLocks noGrp="1" noRot="1" noChangeArrowheads="1"/>
          </p:cNvSpPr>
          <p:nvPr>
            <p:ph idx="1"/>
          </p:nvPr>
        </p:nvSpPr>
        <p:spPr/>
        <p:txBody>
          <a:bodyPr/>
          <a:lstStyle/>
          <a:p>
            <a:pPr eaLnBrk="1" hangingPunct="1">
              <a:lnSpc>
                <a:spcPct val="90000"/>
              </a:lnSpc>
            </a:pPr>
            <a:r>
              <a:rPr lang="ru-RU" altLang="ru-RU" b="1" smtClean="0"/>
              <a:t>физическое насилие</a:t>
            </a:r>
            <a:r>
              <a:rPr lang="ru-RU" altLang="ru-RU" smtClean="0"/>
              <a:t> </a:t>
            </a:r>
            <a:endParaRPr lang="en-US" altLang="ru-RU" smtClean="0"/>
          </a:p>
          <a:p>
            <a:pPr eaLnBrk="1" hangingPunct="1">
              <a:lnSpc>
                <a:spcPct val="90000"/>
              </a:lnSpc>
            </a:pPr>
            <a:endParaRPr lang="en-US" altLang="ru-RU" smtClean="0"/>
          </a:p>
          <a:p>
            <a:pPr eaLnBrk="1" hangingPunct="1">
              <a:lnSpc>
                <a:spcPct val="90000"/>
              </a:lnSpc>
            </a:pPr>
            <a:r>
              <a:rPr lang="ru-RU" altLang="ru-RU" b="1" smtClean="0"/>
              <a:t>эмоционально-психологическое насилие</a:t>
            </a:r>
            <a:r>
              <a:rPr lang="ru-RU" altLang="ru-RU" smtClean="0"/>
              <a:t> </a:t>
            </a:r>
          </a:p>
          <a:p>
            <a:pPr eaLnBrk="1" hangingPunct="1">
              <a:lnSpc>
                <a:spcPct val="90000"/>
              </a:lnSpc>
              <a:buFont typeface="Wingdings" pitchFamily="2" charset="2"/>
              <a:buNone/>
            </a:pPr>
            <a:endParaRPr lang="en-US" altLang="ru-RU" smtClean="0"/>
          </a:p>
          <a:p>
            <a:pPr eaLnBrk="1" hangingPunct="1">
              <a:lnSpc>
                <a:spcPct val="90000"/>
              </a:lnSpc>
            </a:pPr>
            <a:r>
              <a:rPr lang="ru-RU" altLang="ru-RU" b="1" smtClean="0"/>
              <a:t>сексуальное насилие</a:t>
            </a:r>
            <a:r>
              <a:rPr lang="ru-RU" altLang="ru-RU" smtClean="0"/>
              <a:t> </a:t>
            </a:r>
            <a:endParaRPr lang="en-US" altLang="ru-RU" smtClean="0"/>
          </a:p>
          <a:p>
            <a:pPr eaLnBrk="1" hangingPunct="1">
              <a:lnSpc>
                <a:spcPct val="90000"/>
              </a:lnSpc>
            </a:pPr>
            <a:endParaRPr lang="en-US" altLang="ru-RU"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wipe(left)">
                                      <p:cBhvr>
                                        <p:cTn id="22"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457200" y="0"/>
            <a:ext cx="8686800" cy="1143000"/>
          </a:xfrm>
        </p:spPr>
        <p:txBody>
          <a:bodyPr/>
          <a:lstStyle/>
          <a:p>
            <a:r>
              <a:rPr lang="ru-RU" b="1" dirty="0" smtClean="0"/>
              <a:t>Сексуальное насилие над детьми</a:t>
            </a:r>
            <a:br>
              <a:rPr lang="ru-RU" b="1" dirty="0" smtClean="0"/>
            </a:br>
            <a:r>
              <a:rPr lang="ru-RU" b="1" dirty="0" smtClean="0"/>
              <a:t>МИФЫ</a:t>
            </a:r>
            <a:endParaRPr lang="ru-RU" b="1" dirty="0"/>
          </a:p>
        </p:txBody>
      </p:sp>
      <p:sp>
        <p:nvSpPr>
          <p:cNvPr id="3" name="Содержимое 2"/>
          <p:cNvSpPr>
            <a:spLocks noGrp="1"/>
          </p:cNvSpPr>
          <p:nvPr>
            <p:ph idx="1"/>
          </p:nvPr>
        </p:nvSpPr>
        <p:spPr>
          <a:xfrm>
            <a:off x="228600" y="1143000"/>
            <a:ext cx="8610600" cy="5715000"/>
          </a:xfrm>
        </p:spPr>
        <p:txBody>
          <a:bodyPr/>
          <a:lstStyle/>
          <a:p>
            <a:pPr>
              <a:lnSpc>
                <a:spcPct val="80000"/>
              </a:lnSpc>
            </a:pPr>
            <a:r>
              <a:rPr lang="ru-RU" sz="2400" b="1" i="1" dirty="0" smtClean="0">
                <a:solidFill>
                  <a:srgbClr val="002060"/>
                </a:solidFill>
              </a:rPr>
              <a:t>Сексуальное насилие совершается в основном над детьми подросткового возраста.</a:t>
            </a:r>
            <a:r>
              <a:rPr lang="ru-RU" sz="2400" i="1" dirty="0" smtClean="0">
                <a:solidFill>
                  <a:srgbClr val="002060"/>
                </a:solidFill>
              </a:rPr>
              <a:t> </a:t>
            </a:r>
          </a:p>
          <a:p>
            <a:pPr>
              <a:lnSpc>
                <a:spcPct val="80000"/>
              </a:lnSpc>
              <a:buFont typeface="Wingdings" pitchFamily="2" charset="2"/>
              <a:buNone/>
            </a:pPr>
            <a:r>
              <a:rPr lang="ru-RU" sz="1800" dirty="0" smtClean="0">
                <a:solidFill>
                  <a:srgbClr val="002060"/>
                </a:solidFill>
              </a:rPr>
              <a:t>25% жертв сексуального насилия приходиться на возраст до 5 лет; </a:t>
            </a:r>
          </a:p>
          <a:p>
            <a:pPr>
              <a:lnSpc>
                <a:spcPct val="80000"/>
              </a:lnSpc>
              <a:buFont typeface="Wingdings" pitchFamily="2" charset="2"/>
              <a:buNone/>
            </a:pPr>
            <a:r>
              <a:rPr lang="ru-RU" sz="1800" dirty="0" smtClean="0">
                <a:solidFill>
                  <a:srgbClr val="002060"/>
                </a:solidFill>
              </a:rPr>
              <a:t>от 6 до 11 лет — 35%; </a:t>
            </a:r>
          </a:p>
          <a:p>
            <a:pPr>
              <a:lnSpc>
                <a:spcPct val="80000"/>
              </a:lnSpc>
              <a:buFont typeface="Wingdings" pitchFamily="2" charset="2"/>
              <a:buNone/>
            </a:pPr>
            <a:r>
              <a:rPr lang="ru-RU" sz="1800" dirty="0" smtClean="0">
                <a:solidFill>
                  <a:srgbClr val="002060"/>
                </a:solidFill>
              </a:rPr>
              <a:t>в возрасте от 12 до 17 лет — 41% </a:t>
            </a:r>
          </a:p>
          <a:p>
            <a:pPr>
              <a:lnSpc>
                <a:spcPct val="80000"/>
              </a:lnSpc>
              <a:buFont typeface="Wingdings" pitchFamily="2" charset="2"/>
              <a:buNone/>
            </a:pPr>
            <a:r>
              <a:rPr lang="ru-RU" sz="1800" dirty="0" smtClean="0">
                <a:solidFill>
                  <a:srgbClr val="002060"/>
                </a:solidFill>
              </a:rPr>
              <a:t>Средний возраст начала занятия проституцией – 12 лет.</a:t>
            </a:r>
          </a:p>
          <a:p>
            <a:pPr>
              <a:lnSpc>
                <a:spcPct val="80000"/>
              </a:lnSpc>
            </a:pPr>
            <a:r>
              <a:rPr lang="ru-RU" sz="2400" b="1" i="1" dirty="0" smtClean="0">
                <a:solidFill>
                  <a:srgbClr val="002060"/>
                </a:solidFill>
              </a:rPr>
              <a:t>Дети соблазняют взрослых.</a:t>
            </a:r>
          </a:p>
          <a:p>
            <a:pPr>
              <a:lnSpc>
                <a:spcPct val="80000"/>
              </a:lnSpc>
            </a:pPr>
            <a:r>
              <a:rPr lang="ru-RU" sz="2400" b="1" i="1" dirty="0" smtClean="0">
                <a:solidFill>
                  <a:srgbClr val="002060"/>
                </a:solidFill>
              </a:rPr>
              <a:t>Сексуальное насилие совершается незнакомыми людьми</a:t>
            </a:r>
            <a:r>
              <a:rPr lang="ru-RU" sz="2400" b="1" dirty="0" smtClean="0">
                <a:solidFill>
                  <a:srgbClr val="002060"/>
                </a:solidFill>
              </a:rPr>
              <a:t>.</a:t>
            </a:r>
            <a:r>
              <a:rPr lang="ru-RU" sz="2400" dirty="0" smtClean="0">
                <a:solidFill>
                  <a:srgbClr val="002060"/>
                </a:solidFill>
              </a:rPr>
              <a:t> </a:t>
            </a:r>
            <a:r>
              <a:rPr lang="ru-RU" sz="1800" dirty="0" smtClean="0">
                <a:solidFill>
                  <a:srgbClr val="002060"/>
                </a:solidFill>
              </a:rPr>
              <a:t>40% близкие родственники. Часто матери знают или подозревают о случившемся.</a:t>
            </a:r>
            <a:r>
              <a:rPr lang="ru-RU" sz="2000" dirty="0" smtClean="0">
                <a:solidFill>
                  <a:srgbClr val="002060"/>
                </a:solidFill>
              </a:rPr>
              <a:t> </a:t>
            </a:r>
          </a:p>
          <a:p>
            <a:pPr>
              <a:lnSpc>
                <a:spcPct val="80000"/>
              </a:lnSpc>
            </a:pPr>
            <a:r>
              <a:rPr lang="ru-RU" sz="2400" b="1" i="1" dirty="0" smtClean="0">
                <a:solidFill>
                  <a:srgbClr val="002060"/>
                </a:solidFill>
              </a:rPr>
              <a:t>Насилие совершается один раз. </a:t>
            </a:r>
          </a:p>
          <a:p>
            <a:pPr>
              <a:lnSpc>
                <a:spcPct val="80000"/>
              </a:lnSpc>
              <a:buFont typeface="Wingdings" pitchFamily="2" charset="2"/>
              <a:buNone/>
            </a:pPr>
            <a:r>
              <a:rPr lang="ru-RU" sz="1800" dirty="0" smtClean="0">
                <a:solidFill>
                  <a:srgbClr val="002060"/>
                </a:solidFill>
              </a:rPr>
              <a:t>Насилие</a:t>
            </a:r>
            <a:r>
              <a:rPr lang="ru-RU" sz="1800" i="1" dirty="0" smtClean="0">
                <a:solidFill>
                  <a:srgbClr val="002060"/>
                </a:solidFill>
              </a:rPr>
              <a:t> </a:t>
            </a:r>
            <a:r>
              <a:rPr lang="ru-RU" sz="1800" dirty="0" smtClean="0">
                <a:solidFill>
                  <a:srgbClr val="002060"/>
                </a:solidFill>
              </a:rPr>
              <a:t>может продолжаться в течение нескольких лет.</a:t>
            </a:r>
            <a:endParaRPr lang="ru-RU" sz="1800" b="1" dirty="0" smtClean="0">
              <a:solidFill>
                <a:srgbClr val="002060"/>
              </a:solidFill>
            </a:endParaRPr>
          </a:p>
          <a:p>
            <a:pPr>
              <a:lnSpc>
                <a:spcPct val="80000"/>
              </a:lnSpc>
            </a:pPr>
            <a:r>
              <a:rPr lang="ru-RU" sz="2400" b="1" i="1" dirty="0" smtClean="0">
                <a:solidFill>
                  <a:srgbClr val="002060"/>
                </a:solidFill>
              </a:rPr>
              <a:t>Только половой акт наносит ущерб ребенку.</a:t>
            </a:r>
            <a:r>
              <a:rPr lang="ru-RU" sz="2400" i="1" dirty="0" smtClean="0">
                <a:solidFill>
                  <a:srgbClr val="002060"/>
                </a:solidFill>
              </a:rPr>
              <a:t> </a:t>
            </a:r>
            <a:r>
              <a:rPr lang="ru-RU" sz="1800" dirty="0" smtClean="0">
                <a:solidFill>
                  <a:srgbClr val="002060"/>
                </a:solidFill>
              </a:rPr>
              <a:t>Ребенок, переживает, сильную травму эмоционального характера - разрушаются все базовые потребности: в безопасности, в привязанности, доверии.  Дети, подвергшиеся насилию берут на себя чрезмерную ответственность за случившееся. Формируется синдром выученной беспомощности. Резко повышается риск изнасилований в будущем.</a:t>
            </a:r>
          </a:p>
          <a:p>
            <a:pPr>
              <a:lnSpc>
                <a:spcPct val="80000"/>
              </a:lnSpc>
            </a:pPr>
            <a:r>
              <a:rPr lang="ru-RU" sz="2400" b="1" i="1" dirty="0" smtClean="0">
                <a:solidFill>
                  <a:srgbClr val="002060"/>
                </a:solidFill>
              </a:rPr>
              <a:t>Только мужчины совершают сексуальное насилие над детьми.</a:t>
            </a:r>
            <a:r>
              <a:rPr lang="ru-RU" sz="2400" i="1" dirty="0" smtClean="0">
                <a:solidFill>
                  <a:srgbClr val="002060"/>
                </a:solidFill>
              </a:rPr>
              <a:t> </a:t>
            </a:r>
            <a:r>
              <a:rPr lang="ru-RU" sz="1800" i="1" dirty="0" smtClean="0">
                <a:solidFill>
                  <a:srgbClr val="002060"/>
                </a:solidFill>
              </a:rPr>
              <a:t>20% насильников — женщины</a:t>
            </a:r>
            <a:r>
              <a:rPr lang="ru-RU" sz="1800" dirty="0" smtClean="0">
                <a:solidFill>
                  <a:srgbClr val="002060"/>
                </a:solidFill>
              </a:rPr>
              <a:t> </a:t>
            </a:r>
          </a:p>
          <a:p>
            <a:endParaRPr lang="ru-RU" sz="1800"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cstate="print"/>
          <a:srcRect/>
          <a:stretch>
            <a:fillRect/>
          </a:stretch>
        </p:blipFill>
        <p:spPr bwMode="auto">
          <a:xfrm>
            <a:off x="0" y="-3175"/>
            <a:ext cx="9144000" cy="6864350"/>
          </a:xfrm>
          <a:prstGeom prst="rect">
            <a:avLst/>
          </a:prstGeom>
          <a:noFill/>
          <a:ln w="9525">
            <a:noFill/>
            <a:miter lim="800000"/>
            <a:headEnd/>
            <a:tailEnd/>
          </a:ln>
        </p:spPr>
      </p:pic>
      <p:sp>
        <p:nvSpPr>
          <p:cNvPr id="17411" name="Rectangle 2"/>
          <p:cNvSpPr>
            <a:spLocks noGrp="1" noRot="1" noChangeArrowheads="1"/>
          </p:cNvSpPr>
          <p:nvPr>
            <p:ph type="title"/>
          </p:nvPr>
        </p:nvSpPr>
        <p:spPr>
          <a:xfrm>
            <a:off x="0" y="0"/>
            <a:ext cx="9144000" cy="1066800"/>
          </a:xfrm>
        </p:spPr>
        <p:txBody>
          <a:bodyPr/>
          <a:lstStyle/>
          <a:p>
            <a:pPr eaLnBrk="1" hangingPunct="1"/>
            <a:r>
              <a:rPr lang="ru-RU" altLang="ru-RU" sz="3600" b="1" dirty="0" smtClean="0">
                <a:solidFill>
                  <a:srgbClr val="C00000"/>
                </a:solidFill>
              </a:rPr>
              <a:t>Признаки сексуального насилия над детьми</a:t>
            </a:r>
          </a:p>
        </p:txBody>
      </p:sp>
      <p:sp>
        <p:nvSpPr>
          <p:cNvPr id="17412" name="Прямоугольник 4"/>
          <p:cNvSpPr>
            <a:spLocks noChangeArrowheads="1"/>
          </p:cNvSpPr>
          <p:nvPr/>
        </p:nvSpPr>
        <p:spPr bwMode="auto">
          <a:xfrm>
            <a:off x="609600" y="855663"/>
            <a:ext cx="8534400" cy="6002337"/>
          </a:xfrm>
          <a:prstGeom prst="rect">
            <a:avLst/>
          </a:prstGeom>
          <a:noFill/>
          <a:ln w="9525">
            <a:noFill/>
            <a:miter lim="800000"/>
            <a:headEnd/>
            <a:tailEnd/>
          </a:ln>
        </p:spPr>
        <p:txBody>
          <a:bodyPr>
            <a:spAutoFit/>
          </a:bodyPr>
          <a:lstStyle/>
          <a:p>
            <a:pPr fontAlgn="ctr">
              <a:buFont typeface="Wingdings" pitchFamily="2" charset="2"/>
              <a:buChar char="ü"/>
            </a:pPr>
            <a:r>
              <a:rPr lang="ru-RU" altLang="ru-RU" sz="2400"/>
              <a:t> необъяснимая беременность; </a:t>
            </a:r>
          </a:p>
          <a:p>
            <a:pPr fontAlgn="ctr">
              <a:buFont typeface="Wingdings" pitchFamily="2" charset="2"/>
              <a:buChar char="ü"/>
            </a:pPr>
            <a:r>
              <a:rPr lang="ru-RU" altLang="ru-RU" sz="2400"/>
              <a:t> венерические заболевания;</a:t>
            </a:r>
          </a:p>
          <a:p>
            <a:pPr fontAlgn="ctr">
              <a:buFont typeface="Wingdings" pitchFamily="2" charset="2"/>
              <a:buChar char="ü"/>
            </a:pPr>
            <a:r>
              <a:rPr lang="ru-RU" altLang="ru-RU" sz="2400"/>
              <a:t> вагинальные или анальные кровотечения; </a:t>
            </a:r>
          </a:p>
          <a:p>
            <a:pPr fontAlgn="ctr">
              <a:buFont typeface="Wingdings" pitchFamily="2" charset="2"/>
              <a:buChar char="ü"/>
            </a:pPr>
            <a:r>
              <a:rPr lang="ru-RU" altLang="ru-RU" sz="2400"/>
              <a:t>разрывы вагины или ануса; </a:t>
            </a:r>
          </a:p>
          <a:p>
            <a:pPr fontAlgn="ctr">
              <a:buFont typeface="Wingdings" pitchFamily="2" charset="2"/>
              <a:buChar char="ü"/>
            </a:pPr>
            <a:r>
              <a:rPr lang="ru-RU" altLang="ru-RU" sz="2400"/>
              <a:t>синяки на внутренней поверхности бёдер, груди и ягодицах;</a:t>
            </a:r>
          </a:p>
          <a:p>
            <a:pPr fontAlgn="ctr">
              <a:buFont typeface="Wingdings" pitchFamily="2" charset="2"/>
              <a:buChar char="ü"/>
            </a:pPr>
            <a:r>
              <a:rPr lang="ru-RU" altLang="ru-RU" sz="2400"/>
              <a:t> не соответствующие возрасту сексуальные знания;</a:t>
            </a:r>
          </a:p>
          <a:p>
            <a:pPr fontAlgn="ctr">
              <a:buFont typeface="Wingdings" pitchFamily="2" charset="2"/>
              <a:buChar char="ü"/>
            </a:pPr>
            <a:r>
              <a:rPr lang="ru-RU" altLang="ru-RU" sz="2400"/>
              <a:t> игры и поведение с сексуальным оттенком, сексуально-развязное поведение; </a:t>
            </a:r>
          </a:p>
          <a:p>
            <a:pPr fontAlgn="ctr">
              <a:buFont typeface="Wingdings" pitchFamily="2" charset="2"/>
              <a:buChar char="ü"/>
            </a:pPr>
            <a:r>
              <a:rPr lang="ru-RU" altLang="ru-RU" sz="2400"/>
              <a:t>кровоподтёки от поцелуев, </a:t>
            </a:r>
          </a:p>
          <a:p>
            <a:pPr fontAlgn="ctr">
              <a:buFont typeface="Wingdings" pitchFamily="2" charset="2"/>
              <a:buChar char="ü"/>
            </a:pPr>
            <a:r>
              <a:rPr lang="ru-RU" altLang="ru-RU" sz="2400"/>
              <a:t>возможно развитие энуреза, энкопреза. </a:t>
            </a:r>
          </a:p>
          <a:p>
            <a:pPr fontAlgn="ctr">
              <a:buFont typeface="Wingdings" pitchFamily="2" charset="2"/>
              <a:buChar char="ü"/>
            </a:pPr>
            <a:r>
              <a:rPr lang="ru-RU" altLang="ru-RU" sz="2400"/>
              <a:t>Рассказывает истории сексуального содержания, рисует сексуальные сюжеты или фантазирует на тему сексуального насилия. </a:t>
            </a:r>
          </a:p>
          <a:p>
            <a:pPr fontAlgn="ctr">
              <a:buFont typeface="Wingdings" pitchFamily="2" charset="2"/>
              <a:buChar char="ü"/>
            </a:pPr>
            <a:r>
              <a:rPr lang="ru-RU" altLang="ru-RU" sz="2400"/>
              <a:t>Попытки самоубийства; причинение травм самому себе; </a:t>
            </a:r>
          </a:p>
          <a:p>
            <a:pPr fontAlgn="ctr">
              <a:buFont typeface="Wingdings" pitchFamily="2" charset="2"/>
              <a:buChar char="ü"/>
            </a:pPr>
            <a:r>
              <a:rPr lang="ru-RU" altLang="ru-RU" sz="2400"/>
              <a:t>страх мужчин, отдельных людей и т.п.</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228600" y="685800"/>
            <a:ext cx="8458200" cy="6172200"/>
          </a:xfrm>
        </p:spPr>
        <p:txBody>
          <a:bodyPr/>
          <a:lstStyle/>
          <a:p>
            <a:r>
              <a:rPr lang="ru-RU" sz="2400" b="1" dirty="0" smtClean="0"/>
              <a:t>Резкая перемена в ребёнке:</a:t>
            </a:r>
          </a:p>
          <a:p>
            <a:pPr>
              <a:buFont typeface="Wingdings" pitchFamily="2" charset="2"/>
              <a:buChar char="ü"/>
            </a:pPr>
            <a:r>
              <a:rPr lang="ru-RU" sz="2400" b="1" dirty="0" smtClean="0"/>
              <a:t> </a:t>
            </a:r>
            <a:r>
              <a:rPr lang="ru-RU" sz="2400" dirty="0" smtClean="0"/>
              <a:t>учился хорошо, стал учиться плохо; </a:t>
            </a:r>
          </a:p>
          <a:p>
            <a:pPr>
              <a:buFont typeface="Wingdings" pitchFamily="2" charset="2"/>
              <a:buChar char="ü"/>
            </a:pPr>
            <a:r>
              <a:rPr lang="ru-RU" sz="2400" dirty="0" smtClean="0"/>
              <a:t>был весёлый, активный, стал грустный, пассивный; </a:t>
            </a:r>
          </a:p>
          <a:p>
            <a:pPr>
              <a:buFont typeface="Wingdings" pitchFamily="2" charset="2"/>
              <a:buChar char="ü"/>
            </a:pPr>
            <a:r>
              <a:rPr lang="ru-RU" sz="2400" dirty="0" smtClean="0"/>
              <a:t>был опрятный, перестал следить за собой; </a:t>
            </a:r>
          </a:p>
          <a:p>
            <a:pPr>
              <a:buFont typeface="Wingdings" pitchFamily="2" charset="2"/>
              <a:buChar char="ü"/>
            </a:pPr>
            <a:r>
              <a:rPr lang="ru-RU" sz="2400" dirty="0" smtClean="0"/>
              <a:t>был спокойный, стал тревожный, дёрганый, драчливый;</a:t>
            </a:r>
          </a:p>
          <a:p>
            <a:pPr>
              <a:buFont typeface="Wingdings" pitchFamily="2" charset="2"/>
              <a:buChar char="ü"/>
            </a:pPr>
            <a:r>
              <a:rPr lang="ru-RU" sz="2400" dirty="0" smtClean="0"/>
              <a:t> общался со сверстниками – начал драться, конфликтовать.</a:t>
            </a:r>
          </a:p>
          <a:p>
            <a:r>
              <a:rPr lang="ru-RU" sz="2400" b="1" dirty="0" smtClean="0"/>
              <a:t>Странности в движениях и реакциях </a:t>
            </a:r>
          </a:p>
          <a:p>
            <a:pPr>
              <a:buFont typeface="Wingdings" pitchFamily="2" charset="2"/>
              <a:buChar char="ü"/>
            </a:pPr>
            <a:r>
              <a:rPr lang="ru-RU" sz="2400" dirty="0" smtClean="0"/>
              <a:t>отстраняется от занесённой руки или движения; </a:t>
            </a:r>
          </a:p>
          <a:p>
            <a:pPr>
              <a:buFont typeface="Wingdings" pitchFamily="2" charset="2"/>
              <a:buChar char="ü"/>
            </a:pPr>
            <a:r>
              <a:rPr lang="ru-RU" sz="2400" dirty="0" smtClean="0"/>
              <a:t>сидит на краешке стула, ёрзает, двигается как будто что-то мешает в промежности,</a:t>
            </a:r>
          </a:p>
          <a:p>
            <a:pPr>
              <a:buFont typeface="Wingdings" pitchFamily="2" charset="2"/>
              <a:buChar char="ü"/>
            </a:pPr>
            <a:r>
              <a:rPr lang="ru-RU" sz="2400" dirty="0" smtClean="0"/>
              <a:t> избегает что бы кто-то подходил сзади, </a:t>
            </a:r>
          </a:p>
          <a:p>
            <a:pPr>
              <a:buFont typeface="Wingdings" pitchFamily="2" charset="2"/>
              <a:buChar char="ü"/>
            </a:pPr>
            <a:r>
              <a:rPr lang="ru-RU" sz="2400" dirty="0" smtClean="0"/>
              <a:t>прикрывает попу; </a:t>
            </a:r>
          </a:p>
          <a:p>
            <a:pPr>
              <a:buFont typeface="Wingdings" pitchFamily="2" charset="2"/>
              <a:buChar char="ü"/>
            </a:pPr>
            <a:r>
              <a:rPr lang="ru-RU" sz="2400" dirty="0" smtClean="0"/>
              <a:t>краснеет, потеет без видимой причины; </a:t>
            </a:r>
          </a:p>
          <a:p>
            <a:pPr>
              <a:buFont typeface="Wingdings" pitchFamily="2" charset="2"/>
              <a:buChar char="ü"/>
            </a:pPr>
            <a:r>
              <a:rPr lang="ru-RU" sz="2400" dirty="0" smtClean="0"/>
              <a:t>страх в невидящих глазах.</a:t>
            </a:r>
          </a:p>
        </p:txBody>
      </p:sp>
      <p:sp>
        <p:nvSpPr>
          <p:cNvPr id="4" name="Rectangle 2"/>
          <p:cNvSpPr>
            <a:spLocks noGrp="1" noRot="1" noChangeArrowheads="1"/>
          </p:cNvSpPr>
          <p:nvPr>
            <p:ph type="title"/>
          </p:nvPr>
        </p:nvSpPr>
        <p:spPr>
          <a:xfrm>
            <a:off x="0" y="0"/>
            <a:ext cx="9144000" cy="609600"/>
          </a:xfrm>
        </p:spPr>
        <p:txBody>
          <a:bodyPr/>
          <a:lstStyle/>
          <a:p>
            <a:pPr eaLnBrk="1" hangingPunct="1"/>
            <a:r>
              <a:rPr lang="ru-RU" altLang="ru-RU" sz="3600" b="1" dirty="0" smtClean="0">
                <a:solidFill>
                  <a:srgbClr val="C00000"/>
                </a:solidFill>
              </a:rPr>
              <a:t>Признаки сексуального насилия над детьми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304800" y="762000"/>
            <a:ext cx="8839200" cy="6096000"/>
          </a:xfrm>
        </p:spPr>
        <p:txBody>
          <a:bodyPr/>
          <a:lstStyle/>
          <a:p>
            <a:pPr>
              <a:buNone/>
            </a:pPr>
            <a:r>
              <a:rPr lang="ru-RU" sz="2600" b="1" dirty="0" smtClean="0"/>
              <a:t>Странное поведение родителей :</a:t>
            </a:r>
          </a:p>
          <a:p>
            <a:r>
              <a:rPr lang="ru-RU" sz="2600" dirty="0" smtClean="0"/>
              <a:t> несоответствие состояния ребенка его описанию со стороны родителя; </a:t>
            </a:r>
          </a:p>
          <a:p>
            <a:r>
              <a:rPr lang="ru-RU" sz="2600" dirty="0" smtClean="0"/>
              <a:t>история родителя не соответствует травме; </a:t>
            </a:r>
          </a:p>
          <a:p>
            <a:r>
              <a:rPr lang="ru-RU" sz="2600" dirty="0" smtClean="0"/>
              <a:t> необъяснимая отсрочка в обращении родителей ребенка за помощью в лечебное учреждение;</a:t>
            </a:r>
          </a:p>
          <a:p>
            <a:r>
              <a:rPr lang="ru-RU" sz="2600" dirty="0" smtClean="0"/>
              <a:t> попытка обвинения ребенка в нанесении себе ущерба; </a:t>
            </a:r>
          </a:p>
          <a:p>
            <a:r>
              <a:rPr lang="ru-RU" sz="2600" dirty="0" smtClean="0"/>
              <a:t>отказ от посещения ребенка, который находится в стационаре;</a:t>
            </a:r>
          </a:p>
          <a:p>
            <a:r>
              <a:rPr lang="ru-RU" sz="2600" dirty="0" smtClean="0"/>
              <a:t>свидетельство того, что между ребенком и более старшим человеком существуют необычные, секретные, особые отношения, особенно если сопровождаются уговорами, заманиваниями, подарками</a:t>
            </a:r>
            <a:endParaRPr lang="ru-RU" sz="2600" dirty="0"/>
          </a:p>
        </p:txBody>
      </p:sp>
      <p:sp>
        <p:nvSpPr>
          <p:cNvPr id="4" name="Rectangle 2"/>
          <p:cNvSpPr>
            <a:spLocks noGrp="1" noRot="1" noChangeArrowheads="1"/>
          </p:cNvSpPr>
          <p:nvPr>
            <p:ph type="title"/>
          </p:nvPr>
        </p:nvSpPr>
        <p:spPr>
          <a:xfrm>
            <a:off x="0" y="0"/>
            <a:ext cx="9144000" cy="762000"/>
          </a:xfrm>
        </p:spPr>
        <p:txBody>
          <a:bodyPr/>
          <a:lstStyle/>
          <a:p>
            <a:pPr eaLnBrk="1" hangingPunct="1"/>
            <a:r>
              <a:rPr lang="ru-RU" altLang="ru-RU" sz="3600" b="1" dirty="0" smtClean="0">
                <a:solidFill>
                  <a:srgbClr val="C00000"/>
                </a:solidFill>
              </a:rPr>
              <a:t>Признаки сексуального насилия над детьми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cstate="print"/>
          <a:srcRect/>
          <a:stretch>
            <a:fillRect/>
          </a:stretch>
        </p:blipFill>
        <p:spPr bwMode="auto">
          <a:xfrm>
            <a:off x="0" y="-3175"/>
            <a:ext cx="9144000" cy="6864350"/>
          </a:xfrm>
          <a:prstGeom prst="rect">
            <a:avLst/>
          </a:prstGeom>
          <a:noFill/>
          <a:ln w="9525">
            <a:noFill/>
            <a:miter lim="800000"/>
            <a:headEnd/>
            <a:tailEnd/>
          </a:ln>
        </p:spPr>
      </p:pic>
      <p:sp>
        <p:nvSpPr>
          <p:cNvPr id="5" name="Rectangle 2"/>
          <p:cNvSpPr txBox="1">
            <a:spLocks noRot="1" noChangeArrowheads="1"/>
          </p:cNvSpPr>
          <p:nvPr/>
        </p:nvSpPr>
        <p:spPr>
          <a:xfrm>
            <a:off x="685800" y="762000"/>
            <a:ext cx="7620000" cy="2971800"/>
          </a:xfrm>
          <a:prstGeom prst="rect">
            <a:avLst/>
          </a:prstGeom>
        </p:spPr>
        <p:txBody>
          <a:bodyPr/>
          <a:lstStyle/>
          <a:p>
            <a:pPr algn="ctr">
              <a:defRPr/>
            </a:pPr>
            <a:r>
              <a:rPr lang="ru-RU" sz="4000" b="1" dirty="0" smtClean="0">
                <a:solidFill>
                  <a:srgbClr val="002060"/>
                </a:solidFill>
              </a:rPr>
              <a:t>Программа дополнительного образования</a:t>
            </a:r>
            <a:endParaRPr lang="ru-RU" sz="4000" b="1" dirty="0">
              <a:solidFill>
                <a:srgbClr val="002060"/>
              </a:solidFill>
            </a:endParaRPr>
          </a:p>
          <a:p>
            <a:pPr algn="ctr"/>
            <a:r>
              <a:rPr lang="ru-RU" sz="6600" b="1" dirty="0"/>
              <a:t> </a:t>
            </a:r>
            <a:r>
              <a:rPr lang="ru-RU" sz="4800" b="1" dirty="0" smtClean="0">
                <a:solidFill>
                  <a:srgbClr val="00B050"/>
                </a:solidFill>
              </a:rPr>
              <a:t>«</a:t>
            </a:r>
            <a:r>
              <a:rPr lang="ru-RU" sz="4800" b="1" dirty="0" smtClean="0">
                <a:solidFill>
                  <a:srgbClr val="00CC00"/>
                </a:solidFill>
              </a:rPr>
              <a:t>Профилактика жестокого обращения в отношении несовершеннолетних</a:t>
            </a:r>
            <a:r>
              <a:rPr lang="ru-RU" altLang="ru-RU" sz="4800" b="1" dirty="0" smtClean="0">
                <a:solidFill>
                  <a:srgbClr val="00CC00"/>
                </a:solidFill>
                <a:latin typeface="+mj-lt"/>
                <a:ea typeface="+mj-ea"/>
                <a:cs typeface="+mj-cs"/>
              </a:rPr>
              <a:t>»</a:t>
            </a:r>
            <a:endParaRPr lang="ru-RU" altLang="ru-RU" sz="4800" b="1" dirty="0">
              <a:solidFill>
                <a:srgbClr val="00CC00"/>
              </a:solidFill>
              <a:latin typeface="+mj-lt"/>
              <a:ea typeface="+mj-ea"/>
              <a:cs typeface="+mj-cs"/>
            </a:endParaRPr>
          </a:p>
          <a:p>
            <a:pPr algn="ctr">
              <a:defRPr/>
            </a:pPr>
            <a:endParaRPr lang="ru-RU" altLang="ru-RU" sz="3200" b="1" dirty="0">
              <a:solidFill>
                <a:srgbClr val="002060"/>
              </a:solidFill>
              <a:latin typeface="+mj-lt"/>
              <a:ea typeface="+mj-ea"/>
              <a:cs typeface="+mj-cs"/>
            </a:endParaRPr>
          </a:p>
          <a:p>
            <a:pPr algn="ctr">
              <a:defRPr/>
            </a:pPr>
            <a:r>
              <a:rPr lang="ru-RU" altLang="ru-RU" sz="3200" b="1" dirty="0">
                <a:solidFill>
                  <a:srgbClr val="002060"/>
                </a:solidFill>
                <a:latin typeface="+mj-lt"/>
                <a:ea typeface="+mj-ea"/>
                <a:cs typeface="+mj-cs"/>
              </a:rPr>
              <a:t>2019</a:t>
            </a:r>
            <a:endParaRPr lang="ru-RU" altLang="ru-RU" sz="5400" b="1" dirty="0">
              <a:solidFill>
                <a:srgbClr val="002060"/>
              </a:solidFill>
              <a:latin typeface="+mj-lt"/>
              <a:ea typeface="+mj-ea"/>
              <a:cs typeface="+mj-cs"/>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381000" y="1524000"/>
            <a:ext cx="8229600" cy="5334000"/>
          </a:xfrm>
        </p:spPr>
        <p:txBody>
          <a:bodyPr/>
          <a:lstStyle/>
          <a:p>
            <a:r>
              <a:rPr lang="ru-RU" sz="2800" b="1" dirty="0" smtClean="0"/>
              <a:t>Здоровье и Психофизическое развитие </a:t>
            </a:r>
          </a:p>
          <a:p>
            <a:pPr>
              <a:buFont typeface="Wingdings" pitchFamily="2" charset="2"/>
              <a:buChar char="ü"/>
            </a:pPr>
            <a:r>
              <a:rPr lang="ru-RU" sz="2800" dirty="0" smtClean="0"/>
              <a:t>недостаточный вес, рост, </a:t>
            </a:r>
          </a:p>
          <a:p>
            <a:pPr>
              <a:buFont typeface="Wingdings" pitchFamily="2" charset="2"/>
              <a:buChar char="ü"/>
            </a:pPr>
            <a:r>
              <a:rPr lang="ru-RU" sz="2800" dirty="0" smtClean="0"/>
              <a:t>отсутствие улыбки, </a:t>
            </a:r>
          </a:p>
          <a:p>
            <a:pPr>
              <a:buFont typeface="Wingdings" pitchFamily="2" charset="2"/>
              <a:buChar char="ü"/>
            </a:pPr>
            <a:r>
              <a:rPr lang="ru-RU" sz="2800" dirty="0" smtClean="0"/>
              <a:t>отсутствие любопытства и исследовательской деятельности (безразличие, отсутствие реакции), </a:t>
            </a:r>
          </a:p>
          <a:p>
            <a:pPr>
              <a:buFont typeface="Wingdings" pitchFamily="2" charset="2"/>
              <a:buChar char="ü"/>
            </a:pPr>
            <a:r>
              <a:rPr lang="ru-RU" sz="2800" dirty="0" smtClean="0"/>
              <a:t>вялость (малая подвижность), заторможенность,</a:t>
            </a:r>
          </a:p>
          <a:p>
            <a:pPr>
              <a:buFont typeface="Wingdings" pitchFamily="2" charset="2"/>
              <a:buChar char="ü"/>
            </a:pPr>
            <a:r>
              <a:rPr lang="ru-RU" sz="2800" dirty="0" smtClean="0"/>
              <a:t> страх взрослых, </a:t>
            </a:r>
          </a:p>
          <a:p>
            <a:pPr>
              <a:buFont typeface="Wingdings" pitchFamily="2" charset="2"/>
              <a:buChar char="ü"/>
            </a:pPr>
            <a:r>
              <a:rPr lang="ru-RU" sz="2800" dirty="0" smtClean="0"/>
              <a:t>частые болезни, задержка речи, нарушение внимания.</a:t>
            </a:r>
          </a:p>
          <a:p>
            <a:pPr>
              <a:buNone/>
            </a:pPr>
            <a:endParaRPr lang="ru-RU" sz="2800" dirty="0" smtClean="0"/>
          </a:p>
          <a:p>
            <a:endParaRPr lang="ru-RU" sz="2800" dirty="0" smtClean="0"/>
          </a:p>
          <a:p>
            <a:endParaRPr lang="ru-RU" sz="2800" dirty="0"/>
          </a:p>
        </p:txBody>
      </p:sp>
      <p:sp>
        <p:nvSpPr>
          <p:cNvPr id="4" name="Rectangle 2"/>
          <p:cNvSpPr>
            <a:spLocks noGrp="1" noRot="1" noChangeArrowheads="1"/>
          </p:cNvSpPr>
          <p:nvPr>
            <p:ph type="title"/>
          </p:nvPr>
        </p:nvSpPr>
        <p:spPr>
          <a:xfrm>
            <a:off x="0" y="762000"/>
            <a:ext cx="9144000" cy="609600"/>
          </a:xfrm>
        </p:spPr>
        <p:txBody>
          <a:bodyPr/>
          <a:lstStyle/>
          <a:p>
            <a:pPr eaLnBrk="1" hangingPunct="1"/>
            <a:r>
              <a:rPr lang="ru-RU" altLang="ru-RU" sz="3600" b="1" dirty="0" smtClean="0">
                <a:solidFill>
                  <a:srgbClr val="C00000"/>
                </a:solidFill>
              </a:rPr>
              <a:t>Признаки сексуального насилия над детьми</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228600" y="1219200"/>
            <a:ext cx="8229600" cy="5334000"/>
          </a:xfrm>
        </p:spPr>
        <p:txBody>
          <a:bodyPr/>
          <a:lstStyle/>
          <a:p>
            <a:r>
              <a:rPr lang="ru-RU" sz="2800" b="1" dirty="0" smtClean="0"/>
              <a:t>Коммуникация </a:t>
            </a:r>
          </a:p>
          <a:p>
            <a:pPr>
              <a:buFont typeface="Wingdings" pitchFamily="2" charset="2"/>
              <a:buChar char="ü"/>
            </a:pPr>
            <a:r>
              <a:rPr lang="ru-RU" sz="2800" dirty="0" smtClean="0"/>
              <a:t> привлечение внимания к себе  любым способом, в том числе в неуемной потребности в ласке и внимании;</a:t>
            </a:r>
          </a:p>
          <a:p>
            <a:pPr>
              <a:buFont typeface="Wingdings" pitchFamily="2" charset="2"/>
              <a:buChar char="ü"/>
            </a:pPr>
            <a:r>
              <a:rPr lang="ru-RU" sz="2800" dirty="0" smtClean="0"/>
              <a:t> склонность к уединению,</a:t>
            </a:r>
          </a:p>
          <a:p>
            <a:pPr>
              <a:buFont typeface="Wingdings" pitchFamily="2" charset="2"/>
              <a:buChar char="ü"/>
            </a:pPr>
            <a:r>
              <a:rPr lang="ru-RU" sz="2800" dirty="0" smtClean="0"/>
              <a:t> не ладятся взаимоотношения с ровесниками или взрослыми, </a:t>
            </a:r>
          </a:p>
          <a:p>
            <a:pPr>
              <a:buFont typeface="Wingdings" pitchFamily="2" charset="2"/>
              <a:buChar char="ü"/>
            </a:pPr>
            <a:r>
              <a:rPr lang="ru-RU" sz="2800" dirty="0" err="1" smtClean="0"/>
              <a:t>деструктивность</a:t>
            </a:r>
            <a:r>
              <a:rPr lang="ru-RU" sz="2800" dirty="0" smtClean="0"/>
              <a:t> по отношению к себе и другим; </a:t>
            </a:r>
          </a:p>
          <a:p>
            <a:pPr>
              <a:buFont typeface="Wingdings" pitchFamily="2" charset="2"/>
              <a:buChar char="ü"/>
            </a:pPr>
            <a:r>
              <a:rPr lang="ru-RU" sz="2800" dirty="0" smtClean="0"/>
              <a:t>отсутствие желания поиска защиты у родителей в устрашающей для ребенка ситуации;</a:t>
            </a:r>
          </a:p>
          <a:p>
            <a:endParaRPr lang="ru-RU" sz="2800" dirty="0" smtClean="0"/>
          </a:p>
          <a:p>
            <a:endParaRPr lang="ru-RU" sz="2800" dirty="0" smtClean="0"/>
          </a:p>
          <a:p>
            <a:endParaRPr lang="ru-RU" sz="2800" dirty="0"/>
          </a:p>
        </p:txBody>
      </p:sp>
      <p:sp>
        <p:nvSpPr>
          <p:cNvPr id="4" name="Rectangle 2"/>
          <p:cNvSpPr>
            <a:spLocks noGrp="1" noRot="1" noChangeArrowheads="1"/>
          </p:cNvSpPr>
          <p:nvPr>
            <p:ph type="title"/>
          </p:nvPr>
        </p:nvSpPr>
        <p:spPr>
          <a:xfrm>
            <a:off x="0" y="457200"/>
            <a:ext cx="9144000" cy="609600"/>
          </a:xfrm>
        </p:spPr>
        <p:txBody>
          <a:bodyPr/>
          <a:lstStyle/>
          <a:p>
            <a:pPr eaLnBrk="1" hangingPunct="1"/>
            <a:r>
              <a:rPr lang="ru-RU" altLang="ru-RU" sz="3600" b="1" dirty="0" smtClean="0">
                <a:solidFill>
                  <a:srgbClr val="C00000"/>
                </a:solidFill>
              </a:rPr>
              <a:t>Признаки сексуального насилия над детьми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3175"/>
            <a:ext cx="9144000" cy="6864350"/>
          </a:xfrm>
          <a:prstGeom prst="rect">
            <a:avLst/>
          </a:prstGeom>
          <a:noFill/>
          <a:ln w="9525">
            <a:noFill/>
            <a:miter lim="800000"/>
            <a:headEnd/>
            <a:tailEnd/>
          </a:ln>
        </p:spPr>
      </p:pic>
      <p:sp>
        <p:nvSpPr>
          <p:cNvPr id="15362" name="Rectangle 2"/>
          <p:cNvSpPr>
            <a:spLocks noGrp="1" noChangeArrowheads="1"/>
          </p:cNvSpPr>
          <p:nvPr>
            <p:ph type="title"/>
          </p:nvPr>
        </p:nvSpPr>
        <p:spPr>
          <a:xfrm>
            <a:off x="533400" y="685800"/>
            <a:ext cx="8229600" cy="1143000"/>
          </a:xfrm>
          <a:noFill/>
          <a:ln/>
        </p:spPr>
        <p:txBody>
          <a:bodyPr/>
          <a:lstStyle/>
          <a:p>
            <a:pPr algn="ctr"/>
            <a:r>
              <a:rPr lang="ru-RU" sz="4000" b="1" dirty="0">
                <a:solidFill>
                  <a:srgbClr val="FF0000"/>
                </a:solidFill>
              </a:rPr>
              <a:t>Что делать, если вы видите один или несколько признаков насилия?</a:t>
            </a:r>
            <a:endParaRPr lang="ru-RU" sz="4000" b="1" dirty="0">
              <a:solidFill>
                <a:srgbClr val="FF0000"/>
              </a:solidFill>
              <a:latin typeface="Arial CYR" pitchFamily="34" charset="0"/>
            </a:endParaRPr>
          </a:p>
        </p:txBody>
      </p:sp>
      <p:sp>
        <p:nvSpPr>
          <p:cNvPr id="15363" name="Rectangle 3"/>
          <p:cNvSpPr>
            <a:spLocks noGrp="1" noChangeArrowheads="1"/>
          </p:cNvSpPr>
          <p:nvPr>
            <p:ph type="body" idx="1"/>
          </p:nvPr>
        </p:nvSpPr>
        <p:spPr>
          <a:xfrm>
            <a:off x="457200" y="2349500"/>
            <a:ext cx="8229600" cy="4103688"/>
          </a:xfrm>
          <a:noFill/>
          <a:ln/>
        </p:spPr>
        <p:txBody>
          <a:bodyPr/>
          <a:lstStyle/>
          <a:p>
            <a:r>
              <a:rPr lang="ru-RU" dirty="0"/>
              <a:t>Выявление одного или более из этих признаков </a:t>
            </a:r>
            <a:r>
              <a:rPr lang="ru-RU" sz="3600" b="1" dirty="0"/>
              <a:t>должно</a:t>
            </a:r>
            <a:r>
              <a:rPr lang="ru-RU" dirty="0"/>
              <a:t> становиться поводом к оценке ситуации и расследованию, чтобы подтвердить или опровергнуть факт </a:t>
            </a:r>
            <a:r>
              <a:rPr lang="ru-RU" dirty="0" smtClean="0"/>
              <a:t>сексуального насилия. </a:t>
            </a:r>
            <a:endParaRPr lang="ru-RU" dirty="0"/>
          </a:p>
          <a:p>
            <a:pPr>
              <a:buFont typeface="Wingdings" pitchFamily="2" charset="2"/>
              <a:buNone/>
            </a:pPr>
            <a:endParaRPr lang="ru-RU" dirty="0">
              <a:latin typeface="Arial CYR"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3175"/>
            <a:ext cx="9144000" cy="6864350"/>
          </a:xfrm>
          <a:prstGeom prst="rect">
            <a:avLst/>
          </a:prstGeom>
          <a:noFill/>
          <a:ln w="9525">
            <a:noFill/>
            <a:miter lim="800000"/>
            <a:headEnd/>
            <a:tailEnd/>
          </a:ln>
        </p:spPr>
      </p:pic>
      <p:sp>
        <p:nvSpPr>
          <p:cNvPr id="25602" name="Rectangle 2"/>
          <p:cNvSpPr>
            <a:spLocks noGrp="1" noChangeArrowheads="1"/>
          </p:cNvSpPr>
          <p:nvPr>
            <p:ph type="title"/>
          </p:nvPr>
        </p:nvSpPr>
        <p:spPr>
          <a:noFill/>
          <a:ln/>
        </p:spPr>
        <p:txBody>
          <a:bodyPr/>
          <a:lstStyle/>
          <a:p>
            <a:r>
              <a:rPr lang="ru-RU" sz="4000" b="1" dirty="0">
                <a:solidFill>
                  <a:srgbClr val="FF0000"/>
                </a:solidFill>
              </a:rPr>
              <a:t>Как реагировать на сообщение ребёнка о насилии.</a:t>
            </a:r>
            <a:r>
              <a:rPr lang="ru-RU" sz="4000" dirty="0">
                <a:solidFill>
                  <a:srgbClr val="FF0000"/>
                </a:solidFill>
              </a:rPr>
              <a:t> </a:t>
            </a:r>
            <a:endParaRPr lang="ru-RU" sz="4000" dirty="0">
              <a:solidFill>
                <a:srgbClr val="FF0000"/>
              </a:solidFill>
              <a:latin typeface="Arial CYR" pitchFamily="34" charset="0"/>
            </a:endParaRPr>
          </a:p>
        </p:txBody>
      </p:sp>
      <p:sp>
        <p:nvSpPr>
          <p:cNvPr id="25603" name="Rectangle 3"/>
          <p:cNvSpPr>
            <a:spLocks noGrp="1" noChangeArrowheads="1"/>
          </p:cNvSpPr>
          <p:nvPr>
            <p:ph type="body" idx="1"/>
          </p:nvPr>
        </p:nvSpPr>
        <p:spPr>
          <a:xfrm>
            <a:off x="457200" y="1773238"/>
            <a:ext cx="8229600" cy="4535487"/>
          </a:xfrm>
          <a:noFill/>
          <a:ln/>
        </p:spPr>
        <p:txBody>
          <a:bodyPr/>
          <a:lstStyle/>
          <a:p>
            <a:pPr>
              <a:lnSpc>
                <a:spcPct val="80000"/>
              </a:lnSpc>
              <a:buFont typeface="Wingdings" pitchFamily="2" charset="2"/>
              <a:buNone/>
            </a:pPr>
            <a:r>
              <a:rPr lang="ru-RU" sz="2400" dirty="0"/>
              <a:t>Сохраняйте спокойствие. Ваша реакция имеет огромное значение для ребёнка и влияет на то, как она дальше будет переживать случившееся. </a:t>
            </a:r>
          </a:p>
          <a:p>
            <a:pPr>
              <a:lnSpc>
                <a:spcPct val="80000"/>
              </a:lnSpc>
              <a:buFont typeface="Wingdings" pitchFamily="2" charset="2"/>
              <a:buNone/>
            </a:pPr>
            <a:r>
              <a:rPr lang="ru-RU" sz="2400" b="1" i="1" dirty="0"/>
              <a:t>Скажите ребенку, подвергшемуся насилию:</a:t>
            </a:r>
            <a:endParaRPr lang="ru-RU" sz="2400" dirty="0"/>
          </a:p>
          <a:p>
            <a:pPr>
              <a:lnSpc>
                <a:spcPct val="80000"/>
              </a:lnSpc>
            </a:pPr>
            <a:r>
              <a:rPr lang="ru-RU" sz="2400" dirty="0"/>
              <a:t>Я тебе верю.</a:t>
            </a:r>
          </a:p>
          <a:p>
            <a:pPr>
              <a:lnSpc>
                <a:spcPct val="80000"/>
              </a:lnSpc>
            </a:pPr>
            <a:r>
              <a:rPr lang="ru-RU" sz="2400" dirty="0"/>
              <a:t>Мне жаль, что с тобой это случилось.</a:t>
            </a:r>
          </a:p>
          <a:p>
            <a:pPr>
              <a:lnSpc>
                <a:spcPct val="80000"/>
              </a:lnSpc>
            </a:pPr>
            <a:r>
              <a:rPr lang="ru-RU" sz="2400" dirty="0"/>
              <a:t>Это не твоя вина.</a:t>
            </a:r>
          </a:p>
          <a:p>
            <a:pPr>
              <a:lnSpc>
                <a:spcPct val="80000"/>
              </a:lnSpc>
            </a:pPr>
            <a:r>
              <a:rPr lang="ru-RU" sz="2400" dirty="0"/>
              <a:t>Хорошо, что ты мне об этом сказал.</a:t>
            </a:r>
          </a:p>
          <a:p>
            <a:pPr>
              <a:lnSpc>
                <a:spcPct val="80000"/>
              </a:lnSpc>
            </a:pPr>
            <a:r>
              <a:rPr lang="ru-RU" sz="2400" dirty="0"/>
              <a:t>Я постараюсь сделать так, чтобы тебе больше не угрожала опасность.</a:t>
            </a:r>
          </a:p>
          <a:p>
            <a:pPr>
              <a:lnSpc>
                <a:spcPct val="80000"/>
              </a:lnSpc>
              <a:buFont typeface="Wingdings" pitchFamily="2" charset="2"/>
              <a:buNone/>
            </a:pPr>
            <a:r>
              <a:rPr lang="ru-RU" sz="2400" dirty="0"/>
              <a:t>Внимательно слушайте то, что говорит вам ребёнок. Задавайте вопросы, если ребёнок готов отвечать. </a:t>
            </a:r>
          </a:p>
          <a:p>
            <a:pPr>
              <a:lnSpc>
                <a:spcPct val="80000"/>
              </a:lnSpc>
              <a:buFont typeface="Wingdings" pitchFamily="2" charset="2"/>
              <a:buNone/>
            </a:pPr>
            <a:r>
              <a:rPr lang="ru-RU" sz="2400" dirty="0"/>
              <a:t>Согласуйте с ребёнком  ваши дальнейшие действия.</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a:xfrm>
            <a:off x="0" y="0"/>
            <a:ext cx="8915400" cy="593725"/>
          </a:xfrm>
        </p:spPr>
        <p:txBody>
          <a:bodyPr/>
          <a:lstStyle/>
          <a:p>
            <a:pPr eaLnBrk="1" hangingPunct="1">
              <a:defRPr/>
            </a:pPr>
            <a:r>
              <a:rPr lang="ru-RU" sz="3200" b="1" dirty="0" smtClean="0">
                <a:solidFill>
                  <a:srgbClr val="FF0000"/>
                </a:solidFill>
              </a:rPr>
              <a:t>Основные принципы проведения опроса детей:</a:t>
            </a:r>
            <a:endParaRPr lang="ru-RU" sz="4800" b="1" dirty="0" smtClean="0">
              <a:solidFill>
                <a:srgbClr val="FF0000"/>
              </a:solidFill>
            </a:endParaRPr>
          </a:p>
        </p:txBody>
      </p:sp>
      <p:sp>
        <p:nvSpPr>
          <p:cNvPr id="90115" name="Rectangle 3"/>
          <p:cNvSpPr>
            <a:spLocks noGrp="1" noRot="1" noChangeArrowheads="1"/>
          </p:cNvSpPr>
          <p:nvPr>
            <p:ph type="body" idx="1"/>
          </p:nvPr>
        </p:nvSpPr>
        <p:spPr>
          <a:xfrm>
            <a:off x="228600" y="457200"/>
            <a:ext cx="8915400" cy="6096000"/>
          </a:xfrm>
        </p:spPr>
        <p:txBody>
          <a:bodyPr/>
          <a:lstStyle/>
          <a:p>
            <a:pPr eaLnBrk="1" hangingPunct="1">
              <a:lnSpc>
                <a:spcPct val="80000"/>
              </a:lnSpc>
              <a:defRPr/>
            </a:pPr>
            <a:r>
              <a:rPr lang="ru-RU" sz="2200" b="1" dirty="0" smtClean="0"/>
              <a:t>Если ребенок маленький, то вопросы необходимо задавать с учетом его возраста.</a:t>
            </a:r>
          </a:p>
          <a:p>
            <a:pPr eaLnBrk="1" hangingPunct="1">
              <a:lnSpc>
                <a:spcPct val="80000"/>
              </a:lnSpc>
              <a:defRPr/>
            </a:pPr>
            <a:r>
              <a:rPr lang="ru-RU" sz="2200" b="1" dirty="0" smtClean="0"/>
              <a:t>Маленькие дети сами не проявляют инициативу во взаимодействии со взрослым, поэтому вопросы необходимо задавать для уточнения того, что делали взрослые с ребенком, а не он сам.</a:t>
            </a:r>
          </a:p>
          <a:p>
            <a:pPr eaLnBrk="1" hangingPunct="1">
              <a:lnSpc>
                <a:spcPct val="80000"/>
              </a:lnSpc>
              <a:defRPr/>
            </a:pPr>
            <a:r>
              <a:rPr lang="ru-RU" sz="2200" b="1" dirty="0" smtClean="0"/>
              <a:t>Важно спрашивать во что взрослый играл с ребенком, какие были правила игры, что происходило и т.д.</a:t>
            </a:r>
          </a:p>
          <a:p>
            <a:pPr eaLnBrk="1" hangingPunct="1">
              <a:lnSpc>
                <a:spcPct val="80000"/>
              </a:lnSpc>
              <a:defRPr/>
            </a:pPr>
            <a:r>
              <a:rPr lang="ru-RU" sz="2200" b="1" dirty="0" smtClean="0"/>
              <a:t>Во время рассказа ребенка наблюдать за его жестами, какие части своего тела он трогает. Это непроизвольные движения, иллюстрирующие рассказ.</a:t>
            </a:r>
          </a:p>
          <a:p>
            <a:pPr eaLnBrk="1" hangingPunct="1">
              <a:lnSpc>
                <a:spcPct val="80000"/>
              </a:lnSpc>
              <a:defRPr/>
            </a:pPr>
            <a:r>
              <a:rPr lang="ru-RU" sz="2200" b="1" dirty="0" smtClean="0"/>
              <a:t>Если ребенок рассказывает об ощущениях и чувствах, то он рассказывает свой опыт. Если он видел какую то ситуацию, то он описывает его как картинку.</a:t>
            </a:r>
          </a:p>
          <a:p>
            <a:pPr eaLnBrk="1" hangingPunct="1">
              <a:lnSpc>
                <a:spcPct val="80000"/>
              </a:lnSpc>
              <a:defRPr/>
            </a:pPr>
            <a:r>
              <a:rPr lang="ru-RU" sz="2200" b="1" dirty="0" smtClean="0"/>
              <a:t>Важно спрашивать что происходило с ребенком незадолго до происшествия. Давали ли ему что то пить горькое (например, водку) необычное (снотворное, таблетки и т.п.)</a:t>
            </a:r>
          </a:p>
          <a:p>
            <a:pPr eaLnBrk="1" hangingPunct="1">
              <a:lnSpc>
                <a:spcPct val="80000"/>
              </a:lnSpc>
              <a:defRPr/>
            </a:pPr>
            <a:r>
              <a:rPr lang="ru-RU" sz="2200" b="1" dirty="0" smtClean="0"/>
              <a:t>Важно уточнить есть ли какой-то очень важный секрет у него и родителя (взрослого). Когда он появился, что будет, если он вдруг его расскажет?</a:t>
            </a:r>
          </a:p>
          <a:p>
            <a:pPr eaLnBrk="1" hangingPunct="1">
              <a:lnSpc>
                <a:spcPct val="80000"/>
              </a:lnSpc>
              <a:defRPr/>
            </a:pPr>
            <a:r>
              <a:rPr lang="ru-RU" sz="2200" b="1" dirty="0" smtClean="0"/>
              <a:t>Можно попросить ребенка нарисовать «монстра» («</a:t>
            </a:r>
            <a:r>
              <a:rPr lang="ru-RU" sz="2200" b="1" dirty="0" err="1" smtClean="0"/>
              <a:t>бабайку</a:t>
            </a:r>
            <a:r>
              <a:rPr lang="ru-RU" sz="2200" b="1" dirty="0" smtClean="0"/>
              <a:t>»), которого он боится. И в процессе рисования задавать вопросы.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7890" name="Rectangle 2"/>
          <p:cNvSpPr>
            <a:spLocks noGrp="1" noChangeArrowheads="1"/>
          </p:cNvSpPr>
          <p:nvPr>
            <p:ph type="title"/>
          </p:nvPr>
        </p:nvSpPr>
        <p:spPr>
          <a:xfrm>
            <a:off x="381000" y="228600"/>
            <a:ext cx="8763000" cy="739775"/>
          </a:xfrm>
        </p:spPr>
        <p:txBody>
          <a:bodyPr/>
          <a:lstStyle/>
          <a:p>
            <a:pPr algn="ctr"/>
            <a:r>
              <a:rPr lang="ru-RU" sz="3600" b="1" dirty="0">
                <a:solidFill>
                  <a:srgbClr val="FF0000"/>
                </a:solidFill>
              </a:rPr>
              <a:t>Признаки, свидетельствующие о достоверности слов ребенка</a:t>
            </a:r>
            <a:r>
              <a:rPr lang="ru-RU" sz="4000" dirty="0">
                <a:solidFill>
                  <a:srgbClr val="FF0000"/>
                </a:solidFill>
              </a:rPr>
              <a:t> </a:t>
            </a:r>
          </a:p>
        </p:txBody>
      </p:sp>
      <p:sp>
        <p:nvSpPr>
          <p:cNvPr id="37891" name="Rectangle 3"/>
          <p:cNvSpPr>
            <a:spLocks noGrp="1" noChangeArrowheads="1"/>
          </p:cNvSpPr>
          <p:nvPr>
            <p:ph type="body" idx="1"/>
          </p:nvPr>
        </p:nvSpPr>
        <p:spPr>
          <a:xfrm>
            <a:off x="304800" y="1066800"/>
            <a:ext cx="8839200" cy="4895850"/>
          </a:xfrm>
        </p:spPr>
        <p:txBody>
          <a:bodyPr/>
          <a:lstStyle/>
          <a:p>
            <a:pPr>
              <a:lnSpc>
                <a:spcPct val="80000"/>
              </a:lnSpc>
            </a:pPr>
            <a:r>
              <a:rPr lang="ru-RU" sz="2600" b="1" dirty="0"/>
              <a:t>использование ребенком детской лексики («</a:t>
            </a:r>
            <a:r>
              <a:rPr lang="ru-RU" sz="2600" b="1" dirty="0" err="1"/>
              <a:t>пися</a:t>
            </a:r>
            <a:r>
              <a:rPr lang="ru-RU" sz="2600" b="1" dirty="0"/>
              <a:t>», «</a:t>
            </a:r>
            <a:r>
              <a:rPr lang="ru-RU" sz="2600" b="1" dirty="0" err="1"/>
              <a:t>писюшка</a:t>
            </a:r>
            <a:r>
              <a:rPr lang="ru-RU" sz="2600" b="1" dirty="0"/>
              <a:t>», «делал больно», «</a:t>
            </a:r>
            <a:r>
              <a:rPr lang="ru-RU" sz="2600" b="1" dirty="0" err="1"/>
              <a:t>сувал</a:t>
            </a:r>
            <a:r>
              <a:rPr lang="ru-RU" sz="2600" b="1" dirty="0"/>
              <a:t>»).</a:t>
            </a:r>
          </a:p>
          <a:p>
            <a:pPr>
              <a:lnSpc>
                <a:spcPct val="80000"/>
              </a:lnSpc>
            </a:pPr>
            <a:r>
              <a:rPr lang="ru-RU" sz="2600" b="1" dirty="0" smtClean="0"/>
              <a:t>описание </a:t>
            </a:r>
            <a:r>
              <a:rPr lang="ru-RU" sz="2600" b="1" dirty="0"/>
              <a:t>деталей, например, погоды в день происшествия, цвета нижнего белья преступника </a:t>
            </a:r>
          </a:p>
          <a:p>
            <a:pPr>
              <a:lnSpc>
                <a:spcPct val="80000"/>
              </a:lnSpc>
            </a:pPr>
            <a:r>
              <a:rPr lang="ru-RU" sz="2600" b="1" dirty="0" smtClean="0"/>
              <a:t>описание </a:t>
            </a:r>
            <a:r>
              <a:rPr lang="ru-RU" sz="2600" b="1" dirty="0"/>
              <a:t>деталей, которые могли стать известны ребенку только из собственного опыта, например, вкус или запах спермы, ее консистенция (дети сравнивают ее с киселем)</a:t>
            </a:r>
          </a:p>
          <a:p>
            <a:pPr>
              <a:lnSpc>
                <a:spcPct val="80000"/>
              </a:lnSpc>
            </a:pPr>
            <a:r>
              <a:rPr lang="ru-RU" sz="2600" b="1" dirty="0" smtClean="0"/>
              <a:t>описание </a:t>
            </a:r>
            <a:r>
              <a:rPr lang="ru-RU" sz="2600" b="1" dirty="0"/>
              <a:t>своих ощущений во время совершения действий сексуального характера (раздвигал, намазывал, палку засовывал, противно, страшно, приятно, мокро)</a:t>
            </a:r>
          </a:p>
          <a:p>
            <a:pPr>
              <a:lnSpc>
                <a:spcPct val="80000"/>
              </a:lnSpc>
            </a:pPr>
            <a:r>
              <a:rPr lang="ru-RU" sz="2600" b="1" dirty="0" smtClean="0"/>
              <a:t>основные </a:t>
            </a:r>
            <a:r>
              <a:rPr lang="ru-RU" sz="2600" b="1" dirty="0"/>
              <a:t>элементы рассказа последовательны и логичны, при этом необходимо учитывать, что дети дошкольного и младшего школьного возраста испытывают затруднения в точной датировке событий, но правильно описывают их общую последовательность</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7410" name="Rectangle 2"/>
          <p:cNvSpPr>
            <a:spLocks noGrp="1" noRot="1" noChangeArrowheads="1"/>
          </p:cNvSpPr>
          <p:nvPr>
            <p:ph type="title"/>
          </p:nvPr>
        </p:nvSpPr>
        <p:spPr/>
        <p:txBody>
          <a:bodyPr/>
          <a:lstStyle/>
          <a:p>
            <a:pPr eaLnBrk="1" hangingPunct="1"/>
            <a:r>
              <a:rPr lang="ru-RU" altLang="ru-RU" sz="4000" smtClean="0"/>
              <a:t>В домашнем насилии выделяют 4 основных вида:</a:t>
            </a:r>
          </a:p>
        </p:txBody>
      </p:sp>
      <p:sp>
        <p:nvSpPr>
          <p:cNvPr id="17411" name="Rectangle 3"/>
          <p:cNvSpPr>
            <a:spLocks noGrp="1" noRot="1" noChangeArrowheads="1"/>
          </p:cNvSpPr>
          <p:nvPr>
            <p:ph idx="1"/>
          </p:nvPr>
        </p:nvSpPr>
        <p:spPr/>
        <p:txBody>
          <a:bodyPr/>
          <a:lstStyle/>
          <a:p>
            <a:pPr eaLnBrk="1" hangingPunct="1">
              <a:lnSpc>
                <a:spcPct val="90000"/>
              </a:lnSpc>
            </a:pPr>
            <a:r>
              <a:rPr lang="ru-RU" altLang="ru-RU" b="1" smtClean="0"/>
              <a:t>физическое насилие</a:t>
            </a:r>
            <a:r>
              <a:rPr lang="ru-RU" altLang="ru-RU" smtClean="0"/>
              <a:t> </a:t>
            </a:r>
            <a:endParaRPr lang="en-US" altLang="ru-RU" smtClean="0"/>
          </a:p>
          <a:p>
            <a:pPr eaLnBrk="1" hangingPunct="1">
              <a:lnSpc>
                <a:spcPct val="90000"/>
              </a:lnSpc>
            </a:pPr>
            <a:endParaRPr lang="en-US" altLang="ru-RU" smtClean="0"/>
          </a:p>
          <a:p>
            <a:pPr eaLnBrk="1" hangingPunct="1">
              <a:lnSpc>
                <a:spcPct val="90000"/>
              </a:lnSpc>
            </a:pPr>
            <a:r>
              <a:rPr lang="ru-RU" altLang="ru-RU" b="1" smtClean="0"/>
              <a:t>эмоционально-психологическое насилие</a:t>
            </a:r>
            <a:r>
              <a:rPr lang="ru-RU" altLang="ru-RU" smtClean="0"/>
              <a:t> </a:t>
            </a:r>
          </a:p>
          <a:p>
            <a:pPr eaLnBrk="1" hangingPunct="1">
              <a:lnSpc>
                <a:spcPct val="90000"/>
              </a:lnSpc>
              <a:buFont typeface="Wingdings" pitchFamily="2" charset="2"/>
              <a:buNone/>
            </a:pPr>
            <a:endParaRPr lang="en-US" altLang="ru-RU" smtClean="0"/>
          </a:p>
          <a:p>
            <a:pPr eaLnBrk="1" hangingPunct="1">
              <a:lnSpc>
                <a:spcPct val="90000"/>
              </a:lnSpc>
            </a:pPr>
            <a:r>
              <a:rPr lang="ru-RU" altLang="ru-RU" b="1" smtClean="0"/>
              <a:t>сексуальное насилие</a:t>
            </a:r>
            <a:r>
              <a:rPr lang="ru-RU" altLang="ru-RU" smtClean="0"/>
              <a:t> </a:t>
            </a:r>
            <a:endParaRPr lang="en-US" altLang="ru-RU" smtClean="0"/>
          </a:p>
          <a:p>
            <a:pPr eaLnBrk="1" hangingPunct="1">
              <a:lnSpc>
                <a:spcPct val="90000"/>
              </a:lnSpc>
            </a:pPr>
            <a:endParaRPr lang="en-US" altLang="ru-RU" smtClean="0"/>
          </a:p>
          <a:p>
            <a:pPr eaLnBrk="1" hangingPunct="1">
              <a:lnSpc>
                <a:spcPct val="90000"/>
              </a:lnSpc>
            </a:pPr>
            <a:r>
              <a:rPr lang="ru-RU" altLang="ru-RU" b="1" smtClean="0"/>
              <a:t>экономическое насилие</a:t>
            </a:r>
            <a:r>
              <a:rPr lang="ru-RU" altLang="ru-RU"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wipe(left)">
                                      <p:cBhvr>
                                        <p:cTn id="22" dur="500"/>
                                        <p:tgtEl>
                                          <p:spTgt spid="174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Effect transition="in" filter="wipe(left)">
                                      <p:cBhvr>
                                        <p:cTn id="2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3" cstate="print"/>
          <a:srcRect/>
          <a:stretch>
            <a:fillRect/>
          </a:stretch>
        </p:blipFill>
        <p:spPr bwMode="auto">
          <a:xfrm>
            <a:off x="0" y="-3175"/>
            <a:ext cx="9144000" cy="6864350"/>
          </a:xfrm>
          <a:prstGeom prst="rect">
            <a:avLst/>
          </a:prstGeom>
          <a:noFill/>
          <a:ln w="9525">
            <a:noFill/>
            <a:miter lim="800000"/>
            <a:headEnd/>
            <a:tailEnd/>
          </a:ln>
        </p:spPr>
      </p:pic>
      <p:sp>
        <p:nvSpPr>
          <p:cNvPr id="19459" name="Rectangle 2"/>
          <p:cNvSpPr>
            <a:spLocks noGrp="1" noRot="1" noChangeArrowheads="1"/>
          </p:cNvSpPr>
          <p:nvPr>
            <p:ph type="title"/>
          </p:nvPr>
        </p:nvSpPr>
        <p:spPr>
          <a:xfrm>
            <a:off x="0" y="0"/>
            <a:ext cx="9144000" cy="1295400"/>
          </a:xfrm>
        </p:spPr>
        <p:txBody>
          <a:bodyPr/>
          <a:lstStyle/>
          <a:p>
            <a:pPr eaLnBrk="1" hangingPunct="1"/>
            <a:r>
              <a:rPr lang="ru-RU" altLang="ru-RU" b="1" smtClean="0">
                <a:solidFill>
                  <a:srgbClr val="C00000"/>
                </a:solidFill>
              </a:rPr>
              <a:t>Признаки экономического насилия над детьми</a:t>
            </a:r>
          </a:p>
        </p:txBody>
      </p:sp>
      <p:sp>
        <p:nvSpPr>
          <p:cNvPr id="19460" name="Прямоугольник 4"/>
          <p:cNvSpPr>
            <a:spLocks noChangeArrowheads="1"/>
          </p:cNvSpPr>
          <p:nvPr/>
        </p:nvSpPr>
        <p:spPr bwMode="auto">
          <a:xfrm>
            <a:off x="609600" y="1371600"/>
            <a:ext cx="8153400" cy="4894263"/>
          </a:xfrm>
          <a:prstGeom prst="rect">
            <a:avLst/>
          </a:prstGeom>
          <a:noFill/>
          <a:ln w="9525">
            <a:noFill/>
            <a:miter lim="800000"/>
            <a:headEnd/>
            <a:tailEnd/>
          </a:ln>
        </p:spPr>
        <p:txBody>
          <a:bodyPr>
            <a:spAutoFit/>
          </a:bodyPr>
          <a:lstStyle/>
          <a:p>
            <a:pPr fontAlgn="ctr">
              <a:buFont typeface="Wingdings" pitchFamily="2" charset="2"/>
              <a:buChar char="ü"/>
            </a:pPr>
            <a:r>
              <a:rPr lang="ru-RU" altLang="ru-RU" sz="2400"/>
              <a:t> </a:t>
            </a:r>
            <a:r>
              <a:rPr lang="ru-RU" altLang="ru-RU" sz="3200"/>
              <a:t>полное отсутствие денег на карманные расходы;</a:t>
            </a:r>
          </a:p>
          <a:p>
            <a:pPr fontAlgn="ctr">
              <a:buFont typeface="Wingdings" pitchFamily="2" charset="2"/>
              <a:buChar char="ü"/>
            </a:pPr>
            <a:r>
              <a:rPr lang="ru-RU" altLang="ru-RU" sz="3200"/>
              <a:t>ребёнок часто голоден; </a:t>
            </a:r>
          </a:p>
          <a:p>
            <a:pPr fontAlgn="ctr">
              <a:buFont typeface="Wingdings" pitchFamily="2" charset="2"/>
              <a:buChar char="ü"/>
            </a:pPr>
            <a:r>
              <a:rPr lang="ru-RU" altLang="ru-RU" sz="3200"/>
              <a:t>у него дома нет игрушек;</a:t>
            </a:r>
          </a:p>
          <a:p>
            <a:pPr fontAlgn="ctr">
              <a:buFont typeface="Wingdings" pitchFamily="2" charset="2"/>
              <a:buChar char="ü"/>
            </a:pPr>
            <a:r>
              <a:rPr lang="ru-RU" altLang="ru-RU" sz="3200"/>
              <a:t>он часто опаздывает или отсутствует на занятиях (вследствие принуждения работать или попрошайничать); </a:t>
            </a:r>
          </a:p>
          <a:p>
            <a:pPr fontAlgn="ctr">
              <a:buFont typeface="Wingdings" pitchFamily="2" charset="2"/>
              <a:buChar char="ü"/>
            </a:pPr>
            <a:r>
              <a:rPr lang="ru-RU" altLang="ru-RU" sz="3200"/>
              <a:t>у ребенка очень мало одежды и обуви и т.п.</a:t>
            </a:r>
          </a:p>
          <a:p>
            <a:pPr fontAlgn="ctr"/>
            <a:endParaRPr lang="ru-RU" altLang="ru-RU"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cstate="print"/>
          <a:srcRect/>
          <a:stretch>
            <a:fillRect/>
          </a:stretch>
        </p:blipFill>
        <p:spPr bwMode="auto">
          <a:xfrm>
            <a:off x="0" y="-3175"/>
            <a:ext cx="9144000" cy="6864350"/>
          </a:xfrm>
          <a:prstGeom prst="rect">
            <a:avLst/>
          </a:prstGeom>
          <a:noFill/>
          <a:ln w="9525">
            <a:noFill/>
            <a:miter lim="800000"/>
            <a:headEnd/>
            <a:tailEnd/>
          </a:ln>
        </p:spPr>
      </p:pic>
      <p:sp>
        <p:nvSpPr>
          <p:cNvPr id="17410" name="Rectangle 2"/>
          <p:cNvSpPr>
            <a:spLocks noGrp="1" noRot="1" noChangeArrowheads="1"/>
          </p:cNvSpPr>
          <p:nvPr>
            <p:ph type="title"/>
          </p:nvPr>
        </p:nvSpPr>
        <p:spPr>
          <a:xfrm>
            <a:off x="381000" y="1219200"/>
            <a:ext cx="8385175" cy="3886200"/>
          </a:xfrm>
        </p:spPr>
        <p:txBody>
          <a:bodyPr/>
          <a:lstStyle/>
          <a:p>
            <a:pPr marL="361950" eaLnBrk="1" hangingPunct="1"/>
            <a:r>
              <a:rPr lang="ru-RU" altLang="ru-RU" sz="4000" dirty="0" smtClean="0"/>
              <a:t>В домашнем насилии над детьми выделяют отдельно </a:t>
            </a:r>
            <a:br>
              <a:rPr lang="ru-RU" altLang="ru-RU" sz="4000" dirty="0" smtClean="0"/>
            </a:br>
            <a:r>
              <a:rPr lang="ru-RU" altLang="ru-RU" sz="4000" dirty="0" smtClean="0"/>
              <a:t>5 вид:</a:t>
            </a:r>
            <a:br>
              <a:rPr lang="ru-RU" altLang="ru-RU" sz="4000" dirty="0" smtClean="0"/>
            </a:br>
            <a:r>
              <a:rPr lang="ru-RU" altLang="ru-RU" sz="4000" dirty="0" smtClean="0"/>
              <a:t/>
            </a:r>
            <a:br>
              <a:rPr lang="ru-RU" altLang="ru-RU" sz="4000" dirty="0" smtClean="0"/>
            </a:br>
            <a:r>
              <a:rPr lang="ru-RU" altLang="ru-RU" sz="5400" b="1" dirty="0" smtClean="0"/>
              <a:t>пренебрежение интересами и нуждами ребенка</a:t>
            </a:r>
            <a:r>
              <a:rPr lang="ru-RU" altLang="ru-RU" sz="4000" dirty="0" smtClean="0"/>
              <a:t/>
            </a:r>
            <a:br>
              <a:rPr lang="ru-RU" altLang="ru-RU" sz="4000" dirty="0" smtClean="0"/>
            </a:br>
            <a:endParaRPr lang="ru-RU" altLang="ru-RU" sz="4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3" cstate="print"/>
          <a:srcRect/>
          <a:stretch>
            <a:fillRect/>
          </a:stretch>
        </p:blipFill>
        <p:spPr bwMode="auto">
          <a:xfrm>
            <a:off x="0" y="-3175"/>
            <a:ext cx="9144000" cy="6864350"/>
          </a:xfrm>
          <a:prstGeom prst="rect">
            <a:avLst/>
          </a:prstGeom>
          <a:noFill/>
          <a:ln w="9525">
            <a:noFill/>
            <a:miter lim="800000"/>
            <a:headEnd/>
            <a:tailEnd/>
          </a:ln>
        </p:spPr>
      </p:pic>
      <p:sp>
        <p:nvSpPr>
          <p:cNvPr id="21507" name="Rectangle 2"/>
          <p:cNvSpPr>
            <a:spLocks noGrp="1" noRot="1" noChangeArrowheads="1"/>
          </p:cNvSpPr>
          <p:nvPr>
            <p:ph type="title"/>
          </p:nvPr>
        </p:nvSpPr>
        <p:spPr>
          <a:xfrm>
            <a:off x="457200" y="0"/>
            <a:ext cx="8385175" cy="1431925"/>
          </a:xfrm>
        </p:spPr>
        <p:txBody>
          <a:bodyPr/>
          <a:lstStyle/>
          <a:p>
            <a:pPr eaLnBrk="1" hangingPunct="1"/>
            <a:r>
              <a:rPr lang="ru-RU" altLang="ru-RU" sz="4000" b="1" smtClean="0">
                <a:solidFill>
                  <a:srgbClr val="C00000"/>
                </a:solidFill>
              </a:rPr>
              <a:t>Признаки пренебрежения </a:t>
            </a:r>
            <a:br>
              <a:rPr lang="ru-RU" altLang="ru-RU" sz="4000" b="1" smtClean="0">
                <a:solidFill>
                  <a:srgbClr val="C00000"/>
                </a:solidFill>
              </a:rPr>
            </a:br>
            <a:r>
              <a:rPr lang="ru-RU" altLang="ru-RU" sz="4000" b="1" smtClean="0">
                <a:solidFill>
                  <a:srgbClr val="C00000"/>
                </a:solidFill>
              </a:rPr>
              <a:t>интересами и нуждами ребенка</a:t>
            </a:r>
          </a:p>
        </p:txBody>
      </p:sp>
      <p:sp>
        <p:nvSpPr>
          <p:cNvPr id="21508" name="Прямоугольник 4"/>
          <p:cNvSpPr>
            <a:spLocks noChangeArrowheads="1"/>
          </p:cNvSpPr>
          <p:nvPr/>
        </p:nvSpPr>
        <p:spPr bwMode="auto">
          <a:xfrm>
            <a:off x="609600" y="1371600"/>
            <a:ext cx="8153400" cy="6002338"/>
          </a:xfrm>
          <a:prstGeom prst="rect">
            <a:avLst/>
          </a:prstGeom>
          <a:noFill/>
          <a:ln w="9525">
            <a:noFill/>
            <a:miter lim="800000"/>
            <a:headEnd/>
            <a:tailEnd/>
          </a:ln>
        </p:spPr>
        <p:txBody>
          <a:bodyPr>
            <a:spAutoFit/>
          </a:bodyPr>
          <a:lstStyle/>
          <a:p>
            <a:pPr fontAlgn="ctr">
              <a:buFont typeface="Wingdings" pitchFamily="2" charset="2"/>
              <a:buChar char="ü"/>
            </a:pPr>
            <a:r>
              <a:rPr lang="ru-RU" altLang="ru-RU" sz="3000"/>
              <a:t> гигиеническая запущенность, </a:t>
            </a:r>
          </a:p>
          <a:p>
            <a:pPr fontAlgn="ctr">
              <a:buFont typeface="Wingdings" pitchFamily="2" charset="2"/>
              <a:buChar char="ü"/>
            </a:pPr>
            <a:r>
              <a:rPr lang="ru-RU" altLang="ru-RU" sz="3000"/>
              <a:t>отсутствие своей территории, необходимых книг и игрушек, </a:t>
            </a:r>
          </a:p>
          <a:p>
            <a:pPr fontAlgn="ctr">
              <a:buFont typeface="Wingdings" pitchFamily="2" charset="2"/>
              <a:buChar char="ü"/>
            </a:pPr>
            <a:r>
              <a:rPr lang="ru-RU" altLang="ru-RU" sz="3000"/>
              <a:t>непосещение занятий, </a:t>
            </a:r>
          </a:p>
          <a:p>
            <a:pPr fontAlgn="ctr">
              <a:buFont typeface="Wingdings" pitchFamily="2" charset="2"/>
              <a:buChar char="ü"/>
            </a:pPr>
            <a:r>
              <a:rPr lang="ru-RU" altLang="ru-RU" sz="3000"/>
              <a:t>отсутствие одежды и еды, </a:t>
            </a:r>
          </a:p>
          <a:p>
            <a:pPr fontAlgn="ctr">
              <a:buFont typeface="Wingdings" pitchFamily="2" charset="2"/>
              <a:buChar char="ü"/>
            </a:pPr>
            <a:r>
              <a:rPr lang="ru-RU" altLang="ru-RU" sz="3000"/>
              <a:t>одежда не по сезону, </a:t>
            </a:r>
          </a:p>
          <a:p>
            <a:pPr fontAlgn="ctr">
              <a:buFont typeface="Wingdings" pitchFamily="2" charset="2"/>
              <a:buChar char="ü"/>
            </a:pPr>
            <a:r>
              <a:rPr lang="ru-RU" altLang="ru-RU" sz="3000"/>
              <a:t>нелечение зубов и других заболеваний, </a:t>
            </a:r>
          </a:p>
          <a:p>
            <a:pPr fontAlgn="ctr">
              <a:buFont typeface="Wingdings" pitchFamily="2" charset="2"/>
              <a:buChar char="ü"/>
            </a:pPr>
            <a:r>
              <a:rPr lang="ru-RU" altLang="ru-RU" sz="3000"/>
              <a:t>оставление детей дома одних без присмотра, в опасной для жизни ситуации,</a:t>
            </a:r>
          </a:p>
          <a:p>
            <a:pPr fontAlgn="ctr">
              <a:buFont typeface="Wingdings" pitchFamily="2" charset="2"/>
              <a:buChar char="ü"/>
            </a:pPr>
            <a:r>
              <a:rPr lang="ru-RU" altLang="ru-RU" sz="3000"/>
              <a:t>поручение дел, не соответствующих их возрасту, </a:t>
            </a:r>
          </a:p>
          <a:p>
            <a:pPr fontAlgn="ctr">
              <a:buFont typeface="Wingdings" pitchFamily="2" charset="2"/>
              <a:buChar char="ü"/>
            </a:pPr>
            <a:r>
              <a:rPr lang="ru-RU" altLang="ru-RU" sz="3000"/>
              <a:t>и т.д.</a:t>
            </a:r>
          </a:p>
          <a:p>
            <a:pPr fontAlgn="ctr"/>
            <a:endParaRPr lang="ru-RU" altLang="ru-RU"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cstate="print"/>
          <a:srcRect/>
          <a:stretch>
            <a:fillRect/>
          </a:stretch>
        </p:blipFill>
        <p:spPr bwMode="auto">
          <a:xfrm>
            <a:off x="0" y="0"/>
            <a:ext cx="9144000" cy="6864350"/>
          </a:xfrm>
          <a:prstGeom prst="rect">
            <a:avLst/>
          </a:prstGeom>
          <a:noFill/>
          <a:ln w="9525">
            <a:noFill/>
            <a:miter lim="800000"/>
            <a:headEnd/>
            <a:tailEnd/>
          </a:ln>
        </p:spPr>
      </p:pic>
      <p:sp>
        <p:nvSpPr>
          <p:cNvPr id="7" name="Content Placeholder 6"/>
          <p:cNvSpPr>
            <a:spLocks noGrp="1"/>
          </p:cNvSpPr>
          <p:nvPr>
            <p:ph idx="4294967295"/>
          </p:nvPr>
        </p:nvSpPr>
        <p:spPr>
          <a:xfrm flipH="1">
            <a:off x="304800" y="1557338"/>
            <a:ext cx="90488" cy="4525962"/>
          </a:xfrm>
        </p:spPr>
        <p:txBody>
          <a:bodyPr/>
          <a:lstStyle/>
          <a:p>
            <a:pPr marL="341313" indent="-341313" eaLnBrk="1" hangingPunct="1">
              <a:lnSpc>
                <a:spcPct val="98000"/>
              </a:lnSpc>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i="1" smtClean="0">
              <a:solidFill>
                <a:srgbClr val="000000"/>
              </a:solidFill>
            </a:endParaRPr>
          </a:p>
          <a:p>
            <a:pPr marL="341313" indent="-341313" eaLnBrk="1" hangingPunct="1">
              <a:lnSpc>
                <a:spcPct val="80000"/>
              </a:lnSpc>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smtClean="0">
              <a:solidFill>
                <a:srgbClr val="0070C0"/>
              </a:solidFill>
              <a:effectLst>
                <a:outerShdw blurRad="38100" dist="38100" dir="2700000" algn="tl">
                  <a:srgbClr val="000000"/>
                </a:outerShdw>
              </a:effectLst>
            </a:endParaRPr>
          </a:p>
        </p:txBody>
      </p:sp>
      <p:sp>
        <p:nvSpPr>
          <p:cNvPr id="6149" name="Text Box 8"/>
          <p:cNvSpPr txBox="1">
            <a:spLocks noChangeArrowheads="1"/>
          </p:cNvSpPr>
          <p:nvPr/>
        </p:nvSpPr>
        <p:spPr bwMode="auto">
          <a:xfrm>
            <a:off x="2613025" y="2125663"/>
            <a:ext cx="184150" cy="366712"/>
          </a:xfrm>
          <a:prstGeom prst="rect">
            <a:avLst/>
          </a:prstGeom>
          <a:noFill/>
          <a:ln w="9525">
            <a:noFill/>
            <a:miter lim="800000"/>
            <a:headEnd/>
            <a:tailEnd/>
          </a:ln>
        </p:spPr>
        <p:txBody>
          <a:bodyPr>
            <a:spAutoFit/>
          </a:bodyPr>
          <a:lstStyle/>
          <a:p>
            <a:pPr>
              <a:spcBef>
                <a:spcPct val="50000"/>
              </a:spcBef>
            </a:pPr>
            <a:endParaRPr lang="ru-RU"/>
          </a:p>
        </p:txBody>
      </p:sp>
      <p:sp>
        <p:nvSpPr>
          <p:cNvPr id="6150" name="Text Box 9"/>
          <p:cNvSpPr txBox="1">
            <a:spLocks noChangeArrowheads="1"/>
          </p:cNvSpPr>
          <p:nvPr/>
        </p:nvSpPr>
        <p:spPr bwMode="auto">
          <a:xfrm>
            <a:off x="609600" y="3886200"/>
            <a:ext cx="8305800" cy="246063"/>
          </a:xfrm>
          <a:prstGeom prst="rect">
            <a:avLst/>
          </a:prstGeom>
          <a:noFill/>
          <a:ln w="9525">
            <a:noFill/>
            <a:miter lim="800000"/>
            <a:headEnd/>
            <a:tailEnd/>
          </a:ln>
        </p:spPr>
        <p:txBody>
          <a:bodyPr>
            <a:spAutoFit/>
          </a:bodyPr>
          <a:lstStyle/>
          <a:p>
            <a:endParaRPr lang="ru-RU" sz="1000">
              <a:latin typeface="Arial Unicode MS" pitchFamily="34" charset="-128"/>
            </a:endParaRPr>
          </a:p>
        </p:txBody>
      </p:sp>
      <p:sp>
        <p:nvSpPr>
          <p:cNvPr id="9" name="Title 4"/>
          <p:cNvSpPr txBox="1">
            <a:spLocks/>
          </p:cNvSpPr>
          <p:nvPr/>
        </p:nvSpPr>
        <p:spPr bwMode="auto">
          <a:xfrm>
            <a:off x="457200" y="381000"/>
            <a:ext cx="8686800" cy="573088"/>
          </a:xfrm>
          <a:prstGeom prst="rect">
            <a:avLst/>
          </a:prstGeom>
          <a:noFill/>
          <a:ln w="9525">
            <a:noFill/>
            <a:miter lim="800000"/>
            <a:headEnd/>
            <a:tailEnd/>
          </a:ln>
          <a:effectLst/>
        </p:spPr>
        <p:txBody>
          <a:bodyPr anchor="ctr"/>
          <a:lstStyle/>
          <a:p>
            <a:pPr algn="ctr" eaLnBrk="0" hangingPunct="0">
              <a:defRPr/>
            </a:pPr>
            <a:r>
              <a:rPr lang="ru-RU" sz="3600" b="1" kern="0" dirty="0">
                <a:solidFill>
                  <a:srgbClr val="C00000"/>
                </a:solidFill>
                <a:effectLst>
                  <a:outerShdw blurRad="38100" dist="38100" dir="2700000" algn="tl">
                    <a:srgbClr val="FFFFFF"/>
                  </a:outerShdw>
                </a:effectLst>
                <a:ea typeface="+mj-ea"/>
                <a:cs typeface="Arial" pitchFamily="34" charset="0"/>
              </a:rPr>
              <a:t>СТАТИСТИКА </a:t>
            </a:r>
          </a:p>
        </p:txBody>
      </p:sp>
      <p:sp>
        <p:nvSpPr>
          <p:cNvPr id="6152" name="Rectangle 1"/>
          <p:cNvSpPr>
            <a:spLocks noChangeArrowheads="1"/>
          </p:cNvSpPr>
          <p:nvPr/>
        </p:nvSpPr>
        <p:spPr bwMode="auto">
          <a:xfrm>
            <a:off x="179388" y="1246188"/>
            <a:ext cx="8964612" cy="5411787"/>
          </a:xfrm>
          <a:prstGeom prst="rect">
            <a:avLst/>
          </a:prstGeom>
          <a:noFill/>
          <a:ln w="9525">
            <a:noFill/>
            <a:miter lim="800000"/>
            <a:headEnd/>
            <a:tailEnd/>
          </a:ln>
        </p:spPr>
        <p:txBody>
          <a:bodyPr anchor="ctr">
            <a:spAutoFit/>
          </a:bodyPr>
          <a:lstStyle/>
          <a:p>
            <a:pPr marL="457200" indent="-457200">
              <a:lnSpc>
                <a:spcPct val="80000"/>
              </a:lnSpc>
              <a:buFont typeface="Arial" pitchFamily="34" charset="0"/>
              <a:buChar char="•"/>
            </a:pPr>
            <a:r>
              <a:rPr lang="ru-RU" altLang="ru-RU" sz="2800">
                <a:solidFill>
                  <a:srgbClr val="002060"/>
                </a:solidFill>
              </a:rPr>
              <a:t>около 40 % тяжких насильственных преступлений в России совершается в семьях</a:t>
            </a:r>
          </a:p>
          <a:p>
            <a:pPr marL="457200" indent="-457200">
              <a:lnSpc>
                <a:spcPct val="80000"/>
              </a:lnSpc>
              <a:buFont typeface="Arial" pitchFamily="34" charset="0"/>
              <a:buChar char="•"/>
            </a:pPr>
            <a:endParaRPr lang="ru-RU" altLang="ru-RU" sz="2800">
              <a:solidFill>
                <a:srgbClr val="002060"/>
              </a:solidFill>
            </a:endParaRPr>
          </a:p>
          <a:p>
            <a:pPr marL="457200" indent="-457200">
              <a:lnSpc>
                <a:spcPct val="80000"/>
              </a:lnSpc>
              <a:buFont typeface="Arial" pitchFamily="34" charset="0"/>
              <a:buChar char="•"/>
            </a:pPr>
            <a:r>
              <a:rPr lang="ru-RU" altLang="ru-RU" sz="2800">
                <a:solidFill>
                  <a:srgbClr val="002060"/>
                </a:solidFill>
              </a:rPr>
              <a:t> 2/3 умышленных убийств и причинений тяжкого вреда здоровью совершаются на семейно­бытовой почве</a:t>
            </a:r>
          </a:p>
          <a:p>
            <a:pPr marL="457200" indent="-457200">
              <a:lnSpc>
                <a:spcPct val="80000"/>
              </a:lnSpc>
              <a:buFont typeface="Arial" pitchFamily="34" charset="0"/>
              <a:buChar char="•"/>
            </a:pPr>
            <a:endParaRPr lang="ru-RU" altLang="ru-RU" sz="2800">
              <a:solidFill>
                <a:srgbClr val="002060"/>
              </a:solidFill>
            </a:endParaRPr>
          </a:p>
          <a:p>
            <a:pPr marL="457200" indent="-457200">
              <a:lnSpc>
                <a:spcPct val="80000"/>
              </a:lnSpc>
              <a:buFont typeface="Arial" pitchFamily="34" charset="0"/>
              <a:buChar char="•"/>
            </a:pPr>
            <a:r>
              <a:rPr lang="ru-RU" altLang="ru-RU" sz="2800">
                <a:solidFill>
                  <a:srgbClr val="002060"/>
                </a:solidFill>
              </a:rPr>
              <a:t>ежегодно около 12 тысяч женщин погибает от рук мужей или других близких </a:t>
            </a:r>
          </a:p>
          <a:p>
            <a:pPr marL="457200" indent="-457200">
              <a:lnSpc>
                <a:spcPct val="80000"/>
              </a:lnSpc>
              <a:buFont typeface="Arial" pitchFamily="34" charset="0"/>
              <a:buChar char="•"/>
            </a:pPr>
            <a:endParaRPr lang="ru-RU" altLang="ru-RU" sz="2800">
              <a:solidFill>
                <a:srgbClr val="002060"/>
              </a:solidFill>
            </a:endParaRPr>
          </a:p>
          <a:p>
            <a:pPr marL="457200" indent="-457200">
              <a:lnSpc>
                <a:spcPct val="80000"/>
              </a:lnSpc>
              <a:buFont typeface="Arial" pitchFamily="34" charset="0"/>
              <a:buChar char="•"/>
            </a:pPr>
            <a:r>
              <a:rPr lang="ru-RU" altLang="ru-RU" sz="2800">
                <a:solidFill>
                  <a:srgbClr val="002060"/>
                </a:solidFill>
              </a:rPr>
              <a:t>36 тысяч женщин ежедневно в России подвергаются избиениям их партнерами. </a:t>
            </a:r>
          </a:p>
          <a:p>
            <a:pPr marL="457200" indent="-457200">
              <a:lnSpc>
                <a:spcPct val="80000"/>
              </a:lnSpc>
              <a:buFont typeface="Arial" pitchFamily="34" charset="0"/>
              <a:buChar char="•"/>
            </a:pPr>
            <a:endParaRPr lang="ru-RU" altLang="ru-RU" sz="1200">
              <a:solidFill>
                <a:srgbClr val="002060"/>
              </a:solidFill>
            </a:endParaRPr>
          </a:p>
          <a:p>
            <a:pPr marL="457200" indent="-457200">
              <a:lnSpc>
                <a:spcPct val="80000"/>
              </a:lnSpc>
              <a:buFont typeface="Arial" pitchFamily="34" charset="0"/>
              <a:buChar char="•"/>
            </a:pPr>
            <a:r>
              <a:rPr lang="ru-RU" altLang="ru-RU" sz="2800">
                <a:solidFill>
                  <a:srgbClr val="002060"/>
                </a:solidFill>
              </a:rPr>
              <a:t>вероятность быть убитыми своими партнерами у женщин в России в 5 раз выше, чем у женщин в Западной Европе, и в 2,5 раза выше, чем в США.</a:t>
            </a:r>
          </a:p>
        </p:txBody>
      </p:sp>
    </p:spTree>
  </p:cSld>
  <p:clrMapOvr>
    <a:masterClrMapping/>
  </p:clrMapOvr>
  <p:transition advClick="0" advTm="10484"/>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68962" name="Rectangle 2"/>
          <p:cNvSpPr>
            <a:spLocks noGrp="1" noRot="1" noChangeArrowheads="1"/>
          </p:cNvSpPr>
          <p:nvPr>
            <p:ph type="title"/>
          </p:nvPr>
        </p:nvSpPr>
        <p:spPr>
          <a:xfrm>
            <a:off x="457200" y="244475"/>
            <a:ext cx="8385175" cy="1050925"/>
          </a:xfrm>
        </p:spPr>
        <p:txBody>
          <a:bodyPr/>
          <a:lstStyle/>
          <a:p>
            <a:pPr algn="ctr"/>
            <a:r>
              <a:rPr lang="ru-RU" sz="3600" b="1" dirty="0">
                <a:solidFill>
                  <a:srgbClr val="FF0000"/>
                </a:solidFill>
              </a:rPr>
              <a:t>Последствия</a:t>
            </a:r>
            <a:br>
              <a:rPr lang="ru-RU" sz="3600" b="1" dirty="0">
                <a:solidFill>
                  <a:srgbClr val="FF0000"/>
                </a:solidFill>
              </a:rPr>
            </a:br>
            <a:r>
              <a:rPr lang="ru-RU" sz="3600" b="1" dirty="0">
                <a:solidFill>
                  <a:srgbClr val="FF0000"/>
                </a:solidFill>
              </a:rPr>
              <a:t> домашнего насилия</a:t>
            </a:r>
          </a:p>
        </p:txBody>
      </p:sp>
      <p:sp>
        <p:nvSpPr>
          <p:cNvPr id="168963" name="Rectangle 3"/>
          <p:cNvSpPr>
            <a:spLocks noGrp="1" noRot="1" noChangeArrowheads="1"/>
          </p:cNvSpPr>
          <p:nvPr>
            <p:ph type="body" idx="1"/>
          </p:nvPr>
        </p:nvSpPr>
        <p:spPr/>
        <p:txBody>
          <a:bodyPr/>
          <a:lstStyle/>
          <a:p>
            <a:r>
              <a:rPr lang="ru-RU" sz="3600"/>
              <a:t>Для пострадавших</a:t>
            </a:r>
          </a:p>
          <a:p>
            <a:r>
              <a:rPr lang="ru-RU" sz="3600"/>
              <a:t>Для общества (социальные последствия)</a:t>
            </a:r>
          </a:p>
          <a:p>
            <a:r>
              <a:rPr lang="ru-RU" sz="3600"/>
              <a:t>Для государства (экономические последствия)</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69986" name="Rectangle 2"/>
          <p:cNvSpPr>
            <a:spLocks noGrp="1" noRot="1" noChangeArrowheads="1"/>
          </p:cNvSpPr>
          <p:nvPr>
            <p:ph type="title"/>
          </p:nvPr>
        </p:nvSpPr>
        <p:spPr>
          <a:xfrm>
            <a:off x="457200" y="244475"/>
            <a:ext cx="8385175" cy="593725"/>
          </a:xfrm>
        </p:spPr>
        <p:txBody>
          <a:bodyPr/>
          <a:lstStyle/>
          <a:p>
            <a:pPr algn="ctr"/>
            <a:r>
              <a:rPr lang="ru-RU" sz="4000" b="1" dirty="0">
                <a:solidFill>
                  <a:srgbClr val="FF0000"/>
                </a:solidFill>
              </a:rPr>
              <a:t>Социальные последствия</a:t>
            </a:r>
          </a:p>
        </p:txBody>
      </p:sp>
      <p:sp>
        <p:nvSpPr>
          <p:cNvPr id="169987" name="Rectangle 3"/>
          <p:cNvSpPr>
            <a:spLocks noGrp="1" noRot="1" noChangeArrowheads="1"/>
          </p:cNvSpPr>
          <p:nvPr>
            <p:ph type="body" idx="1"/>
          </p:nvPr>
        </p:nvSpPr>
        <p:spPr>
          <a:xfrm>
            <a:off x="304800" y="762000"/>
            <a:ext cx="8534400" cy="5562600"/>
          </a:xfrm>
        </p:spPr>
        <p:txBody>
          <a:bodyPr/>
          <a:lstStyle/>
          <a:p>
            <a:pPr>
              <a:lnSpc>
                <a:spcPct val="115000"/>
              </a:lnSpc>
            </a:pPr>
            <a:r>
              <a:rPr lang="ru-RU" sz="2600" b="1" dirty="0"/>
              <a:t>потери человеческих жизней в результате убийств членов семьи или их самоубийств, как потери индивидуальностей, личностей</a:t>
            </a:r>
          </a:p>
          <a:p>
            <a:pPr>
              <a:lnSpc>
                <a:spcPct val="115000"/>
              </a:lnSpc>
            </a:pPr>
            <a:r>
              <a:rPr lang="ru-RU" sz="2600" b="1" dirty="0"/>
              <a:t>временная или хроническая экономическая и психологическая зависимость членов семьи от групп поддержки или от системы социальной защиты и обеспечения</a:t>
            </a:r>
          </a:p>
          <a:p>
            <a:pPr>
              <a:lnSpc>
                <a:spcPct val="115000"/>
              </a:lnSpc>
            </a:pPr>
            <a:r>
              <a:rPr lang="ru-RU" sz="2600" b="1" dirty="0"/>
              <a:t>насилие – предпосылка других социальных бед : детской безнадзорности, беспризорности, проституции, наркомании </a:t>
            </a:r>
          </a:p>
          <a:p>
            <a:pPr>
              <a:lnSpc>
                <a:spcPct val="115000"/>
              </a:lnSpc>
            </a:pPr>
            <a:r>
              <a:rPr lang="ru-RU" sz="2600" b="1" dirty="0"/>
              <a:t>усвоение методов насильственного поведения детьми</a:t>
            </a:r>
          </a:p>
          <a:p>
            <a:pPr>
              <a:lnSpc>
                <a:spcPct val="115000"/>
              </a:lnSpc>
            </a:pPr>
            <a:r>
              <a:rPr lang="ru-RU" sz="2600" b="1" dirty="0"/>
              <a:t>эскалация насилия из семьи в общество</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71010" name="Rectangle 2"/>
          <p:cNvSpPr>
            <a:spLocks noGrp="1" noRot="1" noChangeArrowheads="1"/>
          </p:cNvSpPr>
          <p:nvPr>
            <p:ph type="title"/>
          </p:nvPr>
        </p:nvSpPr>
        <p:spPr>
          <a:xfrm>
            <a:off x="457200" y="244475"/>
            <a:ext cx="8385175" cy="441325"/>
          </a:xfrm>
        </p:spPr>
        <p:txBody>
          <a:bodyPr/>
          <a:lstStyle/>
          <a:p>
            <a:pPr algn="ctr"/>
            <a:r>
              <a:rPr lang="ru-RU" sz="4000" b="1" dirty="0">
                <a:solidFill>
                  <a:srgbClr val="FF0000"/>
                </a:solidFill>
              </a:rPr>
              <a:t>Экономические последствия</a:t>
            </a:r>
          </a:p>
        </p:txBody>
      </p:sp>
      <p:sp>
        <p:nvSpPr>
          <p:cNvPr id="171011" name="Rectangle 3"/>
          <p:cNvSpPr>
            <a:spLocks noGrp="1" noRot="1" noChangeArrowheads="1"/>
          </p:cNvSpPr>
          <p:nvPr>
            <p:ph type="body" idx="1"/>
          </p:nvPr>
        </p:nvSpPr>
        <p:spPr>
          <a:xfrm>
            <a:off x="304800" y="762000"/>
            <a:ext cx="8610600" cy="5486400"/>
          </a:xfrm>
        </p:spPr>
        <p:txBody>
          <a:bodyPr/>
          <a:lstStyle/>
          <a:p>
            <a:pPr>
              <a:lnSpc>
                <a:spcPct val="115000"/>
              </a:lnSpc>
            </a:pPr>
            <a:r>
              <a:rPr lang="ru-RU" sz="2800" b="1" dirty="0"/>
              <a:t>потери человеческих жизней, как производительных сил общества</a:t>
            </a:r>
          </a:p>
          <a:p>
            <a:pPr>
              <a:lnSpc>
                <a:spcPct val="115000"/>
              </a:lnSpc>
            </a:pPr>
            <a:r>
              <a:rPr lang="ru-RU" sz="2800" b="1" dirty="0"/>
              <a:t> значительный расход бюджетных средств на функционирование :</a:t>
            </a:r>
          </a:p>
          <a:p>
            <a:pPr>
              <a:lnSpc>
                <a:spcPct val="115000"/>
              </a:lnSpc>
              <a:buFontTx/>
              <a:buChar char="-"/>
            </a:pPr>
            <a:r>
              <a:rPr lang="ru-RU" sz="2800" b="1" dirty="0"/>
              <a:t>правоохранительной и судебной систем, </a:t>
            </a:r>
          </a:p>
          <a:p>
            <a:pPr>
              <a:lnSpc>
                <a:spcPct val="115000"/>
              </a:lnSpc>
              <a:buFontTx/>
              <a:buChar char="-"/>
            </a:pPr>
            <a:r>
              <a:rPr lang="ru-RU" sz="2800" b="1" dirty="0"/>
              <a:t>органов здравоохранения, социального страхования и оплату больничных листов,</a:t>
            </a:r>
          </a:p>
          <a:p>
            <a:pPr>
              <a:lnSpc>
                <a:spcPct val="115000"/>
              </a:lnSpc>
              <a:buFontTx/>
              <a:buChar char="-"/>
            </a:pPr>
            <a:r>
              <a:rPr lang="ru-RU" sz="2800" b="1" dirty="0"/>
              <a:t>органов социальной защиты, в т.ч. </a:t>
            </a:r>
            <a:r>
              <a:rPr lang="ru-RU" sz="2800" b="1" dirty="0" err="1"/>
              <a:t>социозащитных</a:t>
            </a:r>
            <a:r>
              <a:rPr lang="ru-RU" sz="2800" b="1" dirty="0"/>
              <a:t> учреждений, оказание консультационных услуг и пр.</a:t>
            </a:r>
          </a:p>
          <a:p>
            <a:pPr>
              <a:lnSpc>
                <a:spcPct val="80000"/>
              </a:lnSpc>
            </a:pPr>
            <a:endParaRPr lang="ru-RU" sz="28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72034" name="Rectangle 2"/>
          <p:cNvSpPr>
            <a:spLocks noGrp="1" noRot="1" noChangeArrowheads="1"/>
          </p:cNvSpPr>
          <p:nvPr>
            <p:ph type="title"/>
          </p:nvPr>
        </p:nvSpPr>
        <p:spPr>
          <a:xfrm>
            <a:off x="457200" y="244475"/>
            <a:ext cx="8385175" cy="517525"/>
          </a:xfrm>
        </p:spPr>
        <p:txBody>
          <a:bodyPr/>
          <a:lstStyle/>
          <a:p>
            <a:pPr algn="ctr"/>
            <a:r>
              <a:rPr lang="ru-RU" sz="4000" b="1" dirty="0">
                <a:solidFill>
                  <a:srgbClr val="FF0000"/>
                </a:solidFill>
              </a:rPr>
              <a:t>Последствия насилия над детьми</a:t>
            </a:r>
          </a:p>
        </p:txBody>
      </p:sp>
      <p:sp>
        <p:nvSpPr>
          <p:cNvPr id="172035" name="Rectangle 3"/>
          <p:cNvSpPr>
            <a:spLocks noGrp="1" noRot="1" noChangeArrowheads="1"/>
          </p:cNvSpPr>
          <p:nvPr>
            <p:ph type="body" idx="1"/>
          </p:nvPr>
        </p:nvSpPr>
        <p:spPr>
          <a:xfrm>
            <a:off x="533400" y="762000"/>
            <a:ext cx="8229600" cy="5486400"/>
          </a:xfrm>
          <a:noFill/>
        </p:spPr>
        <p:txBody>
          <a:bodyPr/>
          <a:lstStyle/>
          <a:p>
            <a:pPr>
              <a:lnSpc>
                <a:spcPct val="115000"/>
              </a:lnSpc>
            </a:pPr>
            <a:r>
              <a:rPr lang="ru-RU" sz="2800" b="1" dirty="0"/>
              <a:t>Нарушение нормального функционирования всех сфер его жизнедеятельности</a:t>
            </a:r>
          </a:p>
          <a:p>
            <a:pPr>
              <a:lnSpc>
                <a:spcPct val="115000"/>
              </a:lnSpc>
            </a:pPr>
            <a:r>
              <a:rPr lang="ru-RU" sz="2800" b="1" dirty="0"/>
              <a:t>Нарушения психического и физического развития</a:t>
            </a:r>
          </a:p>
          <a:p>
            <a:pPr>
              <a:lnSpc>
                <a:spcPct val="115000"/>
              </a:lnSpc>
            </a:pPr>
            <a:r>
              <a:rPr lang="ru-RU" sz="2800" b="1" dirty="0" err="1"/>
              <a:t>Антисоциальное</a:t>
            </a:r>
            <a:r>
              <a:rPr lang="ru-RU" sz="2800" b="1" dirty="0"/>
              <a:t> поведение</a:t>
            </a:r>
          </a:p>
          <a:p>
            <a:pPr>
              <a:lnSpc>
                <a:spcPct val="115000"/>
              </a:lnSpc>
            </a:pPr>
            <a:r>
              <a:rPr lang="ru-RU" sz="2800" b="1" dirty="0"/>
              <a:t>Разрушение личности</a:t>
            </a:r>
          </a:p>
          <a:p>
            <a:pPr>
              <a:lnSpc>
                <a:spcPct val="115000"/>
              </a:lnSpc>
            </a:pPr>
            <a:r>
              <a:rPr lang="ru-RU" sz="2800" b="1" dirty="0"/>
              <a:t>Проявление агрессии и жестокости</a:t>
            </a:r>
          </a:p>
          <a:p>
            <a:pPr>
              <a:lnSpc>
                <a:spcPct val="115000"/>
              </a:lnSpc>
            </a:pPr>
            <a:r>
              <a:rPr lang="ru-RU" sz="2800" b="1" dirty="0"/>
              <a:t>Депрессия и попытки самоубийства</a:t>
            </a:r>
          </a:p>
          <a:p>
            <a:pPr>
              <a:lnSpc>
                <a:spcPct val="115000"/>
              </a:lnSpc>
            </a:pPr>
            <a:r>
              <a:rPr lang="ru-RU" sz="2800" b="1" dirty="0"/>
              <a:t>Трудности социализации (отсутствие навыков нормального общения)</a:t>
            </a:r>
          </a:p>
          <a:p>
            <a:pPr>
              <a:lnSpc>
                <a:spcPct val="115000"/>
              </a:lnSpc>
            </a:pPr>
            <a:r>
              <a:rPr lang="ru-RU" sz="2800" b="1" dirty="0"/>
              <a:t>Трудности создания собственной семьи</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Прямоугольник 3"/>
          <p:cNvSpPr>
            <a:spLocks noChangeArrowheads="1"/>
          </p:cNvSpPr>
          <p:nvPr/>
        </p:nvSpPr>
        <p:spPr bwMode="auto">
          <a:xfrm>
            <a:off x="381000" y="152400"/>
            <a:ext cx="8458200" cy="523875"/>
          </a:xfrm>
          <a:prstGeom prst="rect">
            <a:avLst/>
          </a:prstGeom>
          <a:noFill/>
          <a:ln w="9525">
            <a:noFill/>
            <a:miter lim="800000"/>
            <a:headEnd/>
            <a:tailEnd/>
          </a:ln>
        </p:spPr>
        <p:txBody>
          <a:bodyPr>
            <a:spAutoFit/>
          </a:bodyPr>
          <a:lstStyle/>
          <a:p>
            <a:pPr algn="ctr"/>
            <a:r>
              <a:rPr lang="ru-RU" sz="2800" b="1" dirty="0">
                <a:solidFill>
                  <a:srgbClr val="FF0000"/>
                </a:solidFill>
              </a:rPr>
              <a:t>Возрастные особенности последствий ДН</a:t>
            </a:r>
            <a:endParaRPr lang="ru-RU" sz="2800" dirty="0">
              <a:solidFill>
                <a:srgbClr val="FF0000"/>
              </a:solidFill>
            </a:endParaRPr>
          </a:p>
        </p:txBody>
      </p:sp>
      <p:graphicFrame>
        <p:nvGraphicFramePr>
          <p:cNvPr id="8" name="Содержимое 7"/>
          <p:cNvGraphicFramePr>
            <a:graphicFrameLocks noGrp="1"/>
          </p:cNvGraphicFramePr>
          <p:nvPr>
            <p:ph idx="1"/>
          </p:nvPr>
        </p:nvGraphicFramePr>
        <p:xfrm>
          <a:off x="0" y="685800"/>
          <a:ext cx="9144000" cy="6035040"/>
        </p:xfrm>
        <a:graphic>
          <a:graphicData uri="http://schemas.openxmlformats.org/drawingml/2006/table">
            <a:tbl>
              <a:tblPr firstRow="1" bandRow="1">
                <a:tableStyleId>{5C22544A-7EE6-4342-B048-85BDC9FD1C3A}</a:tableStyleId>
              </a:tblPr>
              <a:tblGrid>
                <a:gridCol w="2286000"/>
                <a:gridCol w="1981200"/>
                <a:gridCol w="2057400"/>
                <a:gridCol w="2819400"/>
              </a:tblGrid>
              <a:tr h="436853">
                <a:tc>
                  <a:txBody>
                    <a:bodyPr/>
                    <a:lstStyle/>
                    <a:p>
                      <a:r>
                        <a:rPr lang="ru-RU" sz="2400" dirty="0" smtClean="0">
                          <a:solidFill>
                            <a:schemeClr val="tx1"/>
                          </a:solidFill>
                        </a:rPr>
                        <a:t>дошкольники</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400" dirty="0" smtClean="0">
                          <a:solidFill>
                            <a:schemeClr val="tx1"/>
                          </a:solidFill>
                        </a:rPr>
                        <a:t>ЭМОЦИИ</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400" dirty="0" smtClean="0">
                          <a:solidFill>
                            <a:schemeClr val="tx1"/>
                          </a:solidFill>
                        </a:rPr>
                        <a:t>СОЗНАНИЕ</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400" dirty="0" smtClean="0">
                          <a:solidFill>
                            <a:schemeClr val="tx1"/>
                          </a:solidFill>
                        </a:rPr>
                        <a:t>ДЕЙСТВИЯ</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78147">
                <a:tc>
                  <a:txBody>
                    <a:bodyPr/>
                    <a:lstStyle/>
                    <a:p>
                      <a:r>
                        <a:rPr lang="ru-RU" sz="2400" kern="1200" dirty="0" smtClean="0">
                          <a:solidFill>
                            <a:schemeClr val="dk1"/>
                          </a:solidFill>
                          <a:latin typeface="+mn-lt"/>
                          <a:ea typeface="+mn-ea"/>
                          <a:cs typeface="+mn-cs"/>
                        </a:rPr>
                        <a:t>Дети в этом возрасте наиболее беспомощны и ранимы и обладают в наименьшей степени познавательными и поведенческими навыками для того, чтобы справиться с ситуацией. </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400" kern="1200" dirty="0" smtClean="0">
                          <a:solidFill>
                            <a:schemeClr val="dk1"/>
                          </a:solidFill>
                          <a:latin typeface="+mn-lt"/>
                          <a:ea typeface="+mn-ea"/>
                          <a:cs typeface="+mn-cs"/>
                        </a:rPr>
                        <a:t>Паника, беспокойство.</a:t>
                      </a:r>
                      <a:br>
                        <a:rPr lang="ru-RU" sz="2400" kern="1200" dirty="0" smtClean="0">
                          <a:solidFill>
                            <a:schemeClr val="dk1"/>
                          </a:solidFill>
                          <a:latin typeface="+mn-lt"/>
                          <a:ea typeface="+mn-ea"/>
                          <a:cs typeface="+mn-cs"/>
                        </a:rPr>
                      </a:br>
                      <a:r>
                        <a:rPr lang="ru-RU" sz="2400" kern="1200" dirty="0" smtClean="0">
                          <a:solidFill>
                            <a:schemeClr val="dk1"/>
                          </a:solidFill>
                          <a:latin typeface="+mn-lt"/>
                          <a:ea typeface="+mn-ea"/>
                          <a:cs typeface="+mn-cs"/>
                        </a:rPr>
                        <a:t>Беспокойство в отношениях с обоими родителями.</a:t>
                      </a:r>
                      <a:br>
                        <a:rPr lang="ru-RU" sz="2400" kern="1200" dirty="0" smtClean="0">
                          <a:solidFill>
                            <a:schemeClr val="dk1"/>
                          </a:solidFill>
                          <a:latin typeface="+mn-lt"/>
                          <a:ea typeface="+mn-ea"/>
                          <a:cs typeface="+mn-cs"/>
                        </a:rPr>
                      </a:br>
                      <a:r>
                        <a:rPr lang="ru-RU" sz="2400" kern="1200" dirty="0" smtClean="0">
                          <a:solidFill>
                            <a:schemeClr val="dk1"/>
                          </a:solidFill>
                          <a:latin typeface="+mn-lt"/>
                          <a:ea typeface="+mn-ea"/>
                          <a:cs typeface="+mn-cs"/>
                        </a:rPr>
                        <a:t>Тревога о разводе.</a:t>
                      </a:r>
                      <a:br>
                        <a:rPr lang="ru-RU" sz="2400" kern="1200" dirty="0" smtClean="0">
                          <a:solidFill>
                            <a:schemeClr val="dk1"/>
                          </a:solidFill>
                          <a:latin typeface="+mn-lt"/>
                          <a:ea typeface="+mn-ea"/>
                          <a:cs typeface="+mn-cs"/>
                        </a:rPr>
                      </a:br>
                      <a:r>
                        <a:rPr lang="ru-RU" sz="2400" kern="1200" dirty="0" smtClean="0">
                          <a:solidFill>
                            <a:schemeClr val="dk1"/>
                          </a:solidFill>
                          <a:latin typeface="+mn-lt"/>
                          <a:ea typeface="+mn-ea"/>
                          <a:cs typeface="+mn-cs"/>
                        </a:rPr>
                        <a:t>Эмоциональное оцепенение, раздражительность </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400" kern="1200" dirty="0" smtClean="0">
                          <a:solidFill>
                            <a:schemeClr val="dk1"/>
                          </a:solidFill>
                          <a:latin typeface="+mn-lt"/>
                          <a:ea typeface="+mn-ea"/>
                          <a:cs typeface="+mn-cs"/>
                        </a:rPr>
                        <a:t>Короткая память на события.</a:t>
                      </a:r>
                      <a:br>
                        <a:rPr lang="ru-RU" sz="2400" kern="1200" dirty="0" smtClean="0">
                          <a:solidFill>
                            <a:schemeClr val="dk1"/>
                          </a:solidFill>
                          <a:latin typeface="+mn-lt"/>
                          <a:ea typeface="+mn-ea"/>
                          <a:cs typeface="+mn-cs"/>
                        </a:rPr>
                      </a:br>
                      <a:r>
                        <a:rPr lang="ru-RU" sz="2400" kern="1200" dirty="0" smtClean="0">
                          <a:solidFill>
                            <a:schemeClr val="dk1"/>
                          </a:solidFill>
                          <a:latin typeface="+mn-lt"/>
                          <a:ea typeface="+mn-ea"/>
                          <a:cs typeface="+mn-cs"/>
                        </a:rPr>
                        <a:t>Ограниченное понимание насилия.</a:t>
                      </a:r>
                      <a:br>
                        <a:rPr lang="ru-RU" sz="2400" kern="1200" dirty="0" smtClean="0">
                          <a:solidFill>
                            <a:schemeClr val="dk1"/>
                          </a:solidFill>
                          <a:latin typeface="+mn-lt"/>
                          <a:ea typeface="+mn-ea"/>
                          <a:cs typeface="+mn-cs"/>
                        </a:rPr>
                      </a:br>
                      <a:r>
                        <a:rPr lang="ru-RU" sz="2400" kern="1200" dirty="0" smtClean="0">
                          <a:solidFill>
                            <a:schemeClr val="dk1"/>
                          </a:solidFill>
                          <a:latin typeface="+mn-lt"/>
                          <a:ea typeface="+mn-ea"/>
                          <a:cs typeface="+mn-cs"/>
                        </a:rPr>
                        <a:t>Тревога за нарушение привычного хода событий.</a:t>
                      </a:r>
                    </a:p>
                    <a:p>
                      <a:r>
                        <a:rPr lang="ru-RU" sz="2400" kern="1200" dirty="0" smtClean="0">
                          <a:solidFill>
                            <a:schemeClr val="dk1"/>
                          </a:solidFill>
                          <a:latin typeface="+mn-lt"/>
                          <a:ea typeface="+mn-ea"/>
                          <a:cs typeface="+mn-cs"/>
                        </a:rPr>
                        <a:t>Хочет воссоединения семьи. </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400" kern="1200" dirty="0" smtClean="0">
                          <a:solidFill>
                            <a:schemeClr val="dk1"/>
                          </a:solidFill>
                          <a:latin typeface="+mn-lt"/>
                          <a:ea typeface="+mn-ea"/>
                          <a:cs typeface="+mn-cs"/>
                        </a:rPr>
                        <a:t>Плачет, жалуется, вспышки, раздражения, уход в себя, пассивность.</a:t>
                      </a:r>
                      <a:br>
                        <a:rPr lang="ru-RU" sz="2400" kern="1200" dirty="0" smtClean="0">
                          <a:solidFill>
                            <a:schemeClr val="dk1"/>
                          </a:solidFill>
                          <a:latin typeface="+mn-lt"/>
                          <a:ea typeface="+mn-ea"/>
                          <a:cs typeface="+mn-cs"/>
                        </a:rPr>
                      </a:br>
                      <a:r>
                        <a:rPr lang="ru-RU" sz="2400" kern="1200" dirty="0" smtClean="0">
                          <a:solidFill>
                            <a:schemeClr val="dk1"/>
                          </a:solidFill>
                          <a:latin typeface="+mn-lt"/>
                          <a:ea typeface="+mn-ea"/>
                          <a:cs typeface="+mn-cs"/>
                        </a:rPr>
                        <a:t>Потеря развивающих навыков (несдержанность, эгоизм)</a:t>
                      </a:r>
                      <a:br>
                        <a:rPr lang="ru-RU" sz="2400" kern="1200" dirty="0" smtClean="0">
                          <a:solidFill>
                            <a:schemeClr val="dk1"/>
                          </a:solidFill>
                          <a:latin typeface="+mn-lt"/>
                          <a:ea typeface="+mn-ea"/>
                          <a:cs typeface="+mn-cs"/>
                        </a:rPr>
                      </a:br>
                      <a:r>
                        <a:rPr lang="ru-RU" sz="2400" kern="1200" dirty="0" smtClean="0">
                          <a:solidFill>
                            <a:schemeClr val="dk1"/>
                          </a:solidFill>
                          <a:latin typeface="+mn-lt"/>
                          <a:ea typeface="+mn-ea"/>
                          <a:cs typeface="+mn-cs"/>
                        </a:rPr>
                        <a:t>Неразговорчивость, </a:t>
                      </a:r>
                    </a:p>
                    <a:p>
                      <a:r>
                        <a:rPr lang="ru-RU" sz="2400" kern="1200" dirty="0" smtClean="0">
                          <a:solidFill>
                            <a:schemeClr val="dk1"/>
                          </a:solidFill>
                          <a:latin typeface="+mn-lt"/>
                          <a:ea typeface="+mn-ea"/>
                          <a:cs typeface="+mn-cs"/>
                        </a:rPr>
                        <a:t>безответственность.</a:t>
                      </a:r>
                      <a:br>
                        <a:rPr lang="ru-RU" sz="2400" kern="1200" dirty="0" smtClean="0">
                          <a:solidFill>
                            <a:schemeClr val="dk1"/>
                          </a:solidFill>
                          <a:latin typeface="+mn-lt"/>
                          <a:ea typeface="+mn-ea"/>
                          <a:cs typeface="+mn-cs"/>
                        </a:rPr>
                      </a:br>
                      <a:r>
                        <a:rPr lang="ru-RU" sz="2400" kern="1200" dirty="0" smtClean="0">
                          <a:solidFill>
                            <a:schemeClr val="dk1"/>
                          </a:solidFill>
                          <a:latin typeface="+mn-lt"/>
                          <a:ea typeface="+mn-ea"/>
                          <a:cs typeface="+mn-cs"/>
                        </a:rPr>
                        <a:t>Ночные кошмары, </a:t>
                      </a:r>
                    </a:p>
                    <a:p>
                      <a:r>
                        <a:rPr lang="ru-RU" sz="2400" kern="1200" dirty="0" smtClean="0">
                          <a:solidFill>
                            <a:schemeClr val="dk1"/>
                          </a:solidFill>
                          <a:latin typeface="+mn-lt"/>
                          <a:ea typeface="+mn-ea"/>
                          <a:cs typeface="+mn-cs"/>
                        </a:rPr>
                        <a:t>нарушения сна </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Прямоугольник 3"/>
          <p:cNvSpPr>
            <a:spLocks noChangeArrowheads="1"/>
          </p:cNvSpPr>
          <p:nvPr/>
        </p:nvSpPr>
        <p:spPr bwMode="auto">
          <a:xfrm>
            <a:off x="0" y="0"/>
            <a:ext cx="8915400" cy="584775"/>
          </a:xfrm>
          <a:prstGeom prst="rect">
            <a:avLst/>
          </a:prstGeom>
          <a:noFill/>
          <a:ln w="9525">
            <a:noFill/>
            <a:miter lim="800000"/>
            <a:headEnd/>
            <a:tailEnd/>
          </a:ln>
        </p:spPr>
        <p:txBody>
          <a:bodyPr wrap="square">
            <a:spAutoFit/>
          </a:bodyPr>
          <a:lstStyle/>
          <a:p>
            <a:pPr algn="ctr"/>
            <a:r>
              <a:rPr lang="ru-RU" sz="3200" b="1" dirty="0">
                <a:solidFill>
                  <a:srgbClr val="FF0000"/>
                </a:solidFill>
              </a:rPr>
              <a:t>Возрастные особенности последствий ДН</a:t>
            </a:r>
            <a:endParaRPr lang="ru-RU" sz="3200" dirty="0">
              <a:solidFill>
                <a:srgbClr val="FF0000"/>
              </a:solidFill>
            </a:endParaRPr>
          </a:p>
        </p:txBody>
      </p:sp>
      <p:graphicFrame>
        <p:nvGraphicFramePr>
          <p:cNvPr id="8" name="Содержимое 7"/>
          <p:cNvGraphicFramePr>
            <a:graphicFrameLocks noGrp="1"/>
          </p:cNvGraphicFramePr>
          <p:nvPr>
            <p:ph idx="1"/>
          </p:nvPr>
        </p:nvGraphicFramePr>
        <p:xfrm>
          <a:off x="0" y="609600"/>
          <a:ext cx="9144000" cy="6142253"/>
        </p:xfrm>
        <a:graphic>
          <a:graphicData uri="http://schemas.openxmlformats.org/drawingml/2006/table">
            <a:tbl>
              <a:tblPr firstRow="1" bandRow="1">
                <a:tableStyleId>{5C22544A-7EE6-4342-B048-85BDC9FD1C3A}</a:tableStyleId>
              </a:tblPr>
              <a:tblGrid>
                <a:gridCol w="2530928"/>
                <a:gridCol w="1888672"/>
                <a:gridCol w="1981200"/>
                <a:gridCol w="2743200"/>
              </a:tblGrid>
              <a:tr h="442493">
                <a:tc>
                  <a:txBody>
                    <a:bodyPr/>
                    <a:lstStyle/>
                    <a:p>
                      <a:r>
                        <a:rPr lang="ru-RU" sz="2000" b="1" dirty="0" smtClean="0">
                          <a:solidFill>
                            <a:schemeClr val="tx1"/>
                          </a:solidFill>
                        </a:rPr>
                        <a:t>Школьники</a:t>
                      </a:r>
                      <a:endParaRPr lang="ru-RU"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rPr>
                        <a:t>ЭМОЦИИ</a:t>
                      </a:r>
                      <a:endParaRPr lang="ru-RU"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rPr>
                        <a:t>СОЗНАНИЕ</a:t>
                      </a:r>
                      <a:endParaRPr lang="ru-RU"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solidFill>
                            <a:schemeClr val="tx1"/>
                          </a:solidFill>
                        </a:rPr>
                        <a:t>ДЕЙСТВИЯ</a:t>
                      </a:r>
                      <a:endParaRPr lang="ru-RU"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24907">
                <a:tc>
                  <a:txBody>
                    <a:bodyPr/>
                    <a:lstStyle/>
                    <a:p>
                      <a:r>
                        <a:rPr lang="ru-RU" sz="1600" b="1" kern="1200" dirty="0" smtClean="0">
                          <a:solidFill>
                            <a:schemeClr val="dk1"/>
                          </a:solidFill>
                          <a:latin typeface="+mn-lt"/>
                          <a:ea typeface="+mn-ea"/>
                          <a:cs typeface="+mn-cs"/>
                        </a:rPr>
                        <a:t>Дети этого возраста обладают более широким спектром познавательных, эмоциональных и поведенческих навыков для того, чтобы справиться с ситуацией, которая их травмирует. Они делают более активные попытки сопротивления насилию, стремятся защитить   жертву и определить значение стрессовых ситуаций. В результате, по сравнению с детьми более младшего возраста, эти дети испытывают чувство вины и стыда, двойственное отношение к родителям и постоянную депрессию. </a:t>
                      </a:r>
                      <a:endParaRPr lang="ru-RU"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b="1" kern="1200" dirty="0" smtClean="0">
                          <a:solidFill>
                            <a:schemeClr val="dk1"/>
                          </a:solidFill>
                          <a:latin typeface="+mn-lt"/>
                          <a:ea typeface="+mn-ea"/>
                          <a:cs typeface="+mn-cs"/>
                        </a:rPr>
                        <a:t>Депрессия, унылое состояние, беспокойство, чувство вины и стыда. Чувствует ответственность и беспомощность, беспокойство и повышенная чувствительность к сигналам об опасности, недоверие ко взрослым.</a:t>
                      </a:r>
                      <a:br>
                        <a:rPr lang="ru-RU" sz="1600" b="1" kern="1200" dirty="0" smtClean="0">
                          <a:solidFill>
                            <a:schemeClr val="dk1"/>
                          </a:solidFill>
                          <a:latin typeface="+mn-lt"/>
                          <a:ea typeface="+mn-ea"/>
                          <a:cs typeface="+mn-cs"/>
                        </a:rPr>
                      </a:br>
                      <a:r>
                        <a:rPr lang="ru-RU" sz="1600" b="1" kern="1200" dirty="0" smtClean="0">
                          <a:solidFill>
                            <a:schemeClr val="dk1"/>
                          </a:solidFill>
                          <a:latin typeface="+mn-lt"/>
                          <a:ea typeface="+mn-ea"/>
                          <a:cs typeface="+mn-cs"/>
                        </a:rPr>
                        <a:t>двойственные чувства по отношению к родителю, совершающему насилие (одновременно привязанность и сомнение) </a:t>
                      </a:r>
                      <a:endParaRPr lang="ru-RU"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b="1" kern="1200" dirty="0" smtClean="0">
                          <a:solidFill>
                            <a:schemeClr val="dk1"/>
                          </a:solidFill>
                          <a:latin typeface="+mn-lt"/>
                          <a:ea typeface="+mn-ea"/>
                          <a:cs typeface="+mn-cs"/>
                        </a:rPr>
                        <a:t>Недостаточная способность сконцентрироваться, назойливые мысли и образы насилия.</a:t>
                      </a:r>
                      <a:br>
                        <a:rPr lang="ru-RU" sz="1600" b="1" kern="1200" dirty="0" smtClean="0">
                          <a:solidFill>
                            <a:schemeClr val="dk1"/>
                          </a:solidFill>
                          <a:latin typeface="+mn-lt"/>
                          <a:ea typeface="+mn-ea"/>
                          <a:cs typeface="+mn-cs"/>
                        </a:rPr>
                      </a:br>
                      <a:r>
                        <a:rPr lang="ru-RU" sz="1600" b="1" kern="1200" dirty="0" smtClean="0">
                          <a:solidFill>
                            <a:schemeClr val="dk1"/>
                          </a:solidFill>
                          <a:latin typeface="+mn-lt"/>
                          <a:ea typeface="+mn-ea"/>
                          <a:cs typeface="+mn-cs"/>
                        </a:rPr>
                        <a:t>Фантазии по поводу освобождения жертвы или семьи.</a:t>
                      </a:r>
                      <a:br>
                        <a:rPr lang="ru-RU" sz="1600" b="1" kern="1200" dirty="0" smtClean="0">
                          <a:solidFill>
                            <a:schemeClr val="dk1"/>
                          </a:solidFill>
                          <a:latin typeface="+mn-lt"/>
                          <a:ea typeface="+mn-ea"/>
                          <a:cs typeface="+mn-cs"/>
                        </a:rPr>
                      </a:br>
                      <a:r>
                        <a:rPr lang="ru-RU" sz="1600" b="1" kern="1200" dirty="0" smtClean="0">
                          <a:solidFill>
                            <a:schemeClr val="dk1"/>
                          </a:solidFill>
                          <a:latin typeface="+mn-lt"/>
                          <a:ea typeface="+mn-ea"/>
                          <a:cs typeface="+mn-cs"/>
                        </a:rPr>
                        <a:t>Попытки понять насилие.</a:t>
                      </a:r>
                      <a:br>
                        <a:rPr lang="ru-RU" sz="1600" b="1" kern="1200" dirty="0" smtClean="0">
                          <a:solidFill>
                            <a:schemeClr val="dk1"/>
                          </a:solidFill>
                          <a:latin typeface="+mn-lt"/>
                          <a:ea typeface="+mn-ea"/>
                          <a:cs typeface="+mn-cs"/>
                        </a:rPr>
                      </a:br>
                      <a:r>
                        <a:rPr lang="ru-RU" sz="1600" b="1" kern="1200" dirty="0" smtClean="0">
                          <a:solidFill>
                            <a:schemeClr val="dk1"/>
                          </a:solidFill>
                          <a:latin typeface="+mn-lt"/>
                          <a:ea typeface="+mn-ea"/>
                          <a:cs typeface="+mn-cs"/>
                        </a:rPr>
                        <a:t>Двойственное отношение к вопросу о разводе</a:t>
                      </a:r>
                      <a:endParaRPr lang="ru-RU"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b="1" kern="1200" dirty="0" smtClean="0">
                          <a:solidFill>
                            <a:schemeClr val="dk1"/>
                          </a:solidFill>
                          <a:latin typeface="+mn-lt"/>
                          <a:ea typeface="+mn-ea"/>
                          <a:cs typeface="+mn-cs"/>
                        </a:rPr>
                        <a:t>Снижение школьной успеваемости.</a:t>
                      </a:r>
                      <a:br>
                        <a:rPr lang="ru-RU" sz="1600" b="1" kern="1200" dirty="0" smtClean="0">
                          <a:solidFill>
                            <a:schemeClr val="dk1"/>
                          </a:solidFill>
                          <a:latin typeface="+mn-lt"/>
                          <a:ea typeface="+mn-ea"/>
                          <a:cs typeface="+mn-cs"/>
                        </a:rPr>
                      </a:br>
                      <a:r>
                        <a:rPr lang="ru-RU" sz="1600" b="1" kern="1200" dirty="0" smtClean="0">
                          <a:solidFill>
                            <a:schemeClr val="dk1"/>
                          </a:solidFill>
                          <a:latin typeface="+mn-lt"/>
                          <a:ea typeface="+mn-ea"/>
                          <a:cs typeface="+mn-cs"/>
                        </a:rPr>
                        <a:t>Унаследованное, пассивное социальное поведение.</a:t>
                      </a:r>
                      <a:br>
                        <a:rPr lang="ru-RU" sz="1600" b="1" kern="1200" dirty="0" smtClean="0">
                          <a:solidFill>
                            <a:schemeClr val="dk1"/>
                          </a:solidFill>
                          <a:latin typeface="+mn-lt"/>
                          <a:ea typeface="+mn-ea"/>
                          <a:cs typeface="+mn-cs"/>
                        </a:rPr>
                      </a:br>
                      <a:r>
                        <a:rPr lang="ru-RU" sz="1600" b="1" kern="1200" dirty="0" smtClean="0">
                          <a:solidFill>
                            <a:schemeClr val="dk1"/>
                          </a:solidFill>
                          <a:latin typeface="+mn-lt"/>
                          <a:ea typeface="+mn-ea"/>
                          <a:cs typeface="+mn-cs"/>
                        </a:rPr>
                        <a:t>Жалобы психосоматического характера (болит живот, голова и т.д.)</a:t>
                      </a:r>
                      <a:br>
                        <a:rPr lang="ru-RU" sz="1600" b="1" kern="1200" dirty="0" smtClean="0">
                          <a:solidFill>
                            <a:schemeClr val="dk1"/>
                          </a:solidFill>
                          <a:latin typeface="+mn-lt"/>
                          <a:ea typeface="+mn-ea"/>
                          <a:cs typeface="+mn-cs"/>
                        </a:rPr>
                      </a:br>
                      <a:r>
                        <a:rPr lang="ru-RU" sz="1600" b="1" kern="1200" dirty="0" smtClean="0">
                          <a:solidFill>
                            <a:schemeClr val="dk1"/>
                          </a:solidFill>
                          <a:latin typeface="+mn-lt"/>
                          <a:ea typeface="+mn-ea"/>
                          <a:cs typeface="+mn-cs"/>
                        </a:rPr>
                        <a:t>Агрессивность и жестокость по отношению к другим.</a:t>
                      </a:r>
                      <a:br>
                        <a:rPr lang="ru-RU" sz="1600" b="1" kern="1200" dirty="0" smtClean="0">
                          <a:solidFill>
                            <a:schemeClr val="dk1"/>
                          </a:solidFill>
                          <a:latin typeface="+mn-lt"/>
                          <a:ea typeface="+mn-ea"/>
                          <a:cs typeface="+mn-cs"/>
                        </a:rPr>
                      </a:br>
                      <a:r>
                        <a:rPr lang="ru-RU" sz="1600" b="1" kern="1200" dirty="0" smtClean="0">
                          <a:solidFill>
                            <a:schemeClr val="dk1"/>
                          </a:solidFill>
                          <a:latin typeface="+mn-lt"/>
                          <a:ea typeface="+mn-ea"/>
                          <a:cs typeface="+mn-cs"/>
                        </a:rPr>
                        <a:t>Непослушание и вызывающее поведение, разрушение мебели, вещей.</a:t>
                      </a:r>
                      <a:br>
                        <a:rPr lang="ru-RU" sz="1600" b="1" kern="1200" dirty="0" smtClean="0">
                          <a:solidFill>
                            <a:schemeClr val="dk1"/>
                          </a:solidFill>
                          <a:latin typeface="+mn-lt"/>
                          <a:ea typeface="+mn-ea"/>
                          <a:cs typeface="+mn-cs"/>
                        </a:rPr>
                      </a:br>
                      <a:r>
                        <a:rPr lang="ru-RU" sz="1600" b="1" kern="1200" dirty="0" smtClean="0">
                          <a:solidFill>
                            <a:schemeClr val="dk1"/>
                          </a:solidFill>
                          <a:latin typeface="+mn-lt"/>
                          <a:ea typeface="+mn-ea"/>
                          <a:cs typeface="+mn-cs"/>
                        </a:rPr>
                        <a:t>Проигрывание травматической ситуации в процессе разговора и игры.</a:t>
                      </a:r>
                      <a:br>
                        <a:rPr lang="ru-RU" sz="1600" b="1" kern="1200" dirty="0" smtClean="0">
                          <a:solidFill>
                            <a:schemeClr val="dk1"/>
                          </a:solidFill>
                          <a:latin typeface="+mn-lt"/>
                          <a:ea typeface="+mn-ea"/>
                          <a:cs typeface="+mn-cs"/>
                        </a:rPr>
                      </a:br>
                      <a:r>
                        <a:rPr lang="ru-RU" sz="1600" b="1" kern="1200" dirty="0" smtClean="0">
                          <a:solidFill>
                            <a:schemeClr val="dk1"/>
                          </a:solidFill>
                          <a:latin typeface="+mn-lt"/>
                          <a:ea typeface="+mn-ea"/>
                          <a:cs typeface="+mn-cs"/>
                        </a:rPr>
                        <a:t>Нарушение отношений со сверстниками. Формирование вредных привычек.</a:t>
                      </a:r>
                      <a:endParaRPr lang="ru-RU"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Прямоугольник 3"/>
          <p:cNvSpPr>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pPr algn="ctr"/>
            <a:r>
              <a:rPr lang="ru-RU" sz="3200" b="1">
                <a:solidFill>
                  <a:srgbClr val="FF0000"/>
                </a:solidFill>
              </a:rPr>
              <a:t>Возрастные особенности последствий ДН</a:t>
            </a:r>
            <a:endParaRPr lang="ru-RU" sz="3200">
              <a:solidFill>
                <a:srgbClr val="FF0000"/>
              </a:solidFill>
            </a:endParaRPr>
          </a:p>
        </p:txBody>
      </p:sp>
      <p:graphicFrame>
        <p:nvGraphicFramePr>
          <p:cNvPr id="8" name="Содержимое 7"/>
          <p:cNvGraphicFramePr>
            <a:graphicFrameLocks noGrp="1"/>
          </p:cNvGraphicFramePr>
          <p:nvPr>
            <p:ph idx="1"/>
          </p:nvPr>
        </p:nvGraphicFramePr>
        <p:xfrm>
          <a:off x="0" y="609600"/>
          <a:ext cx="9144000" cy="6096000"/>
        </p:xfrm>
        <a:graphic>
          <a:graphicData uri="http://schemas.openxmlformats.org/drawingml/2006/table">
            <a:tbl>
              <a:tblPr/>
              <a:tblGrid>
                <a:gridCol w="2590800"/>
                <a:gridCol w="1828800"/>
                <a:gridCol w="1981200"/>
                <a:gridCol w="2743200"/>
              </a:tblGrid>
              <a:tr h="417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chemeClr val="tx1"/>
                          </a:solidFill>
                          <a:effectLst/>
                          <a:latin typeface="Arial" charset="0"/>
                        </a:rPr>
                        <a:t>Юношество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chemeClr val="tx1"/>
                          </a:solidFill>
                          <a:effectLst/>
                          <a:latin typeface="Arial" charset="0"/>
                        </a:rPr>
                        <a:t>ЭМОЦИИ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chemeClr val="tx1"/>
                          </a:solidFill>
                          <a:effectLst/>
                          <a:latin typeface="Arial" charset="0"/>
                        </a:rPr>
                        <a:t>СОЗНАНИЕ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chemeClr val="tx1"/>
                          </a:solidFill>
                          <a:effectLst/>
                          <a:latin typeface="Arial" charset="0"/>
                        </a:rPr>
                        <a:t>ДЕЙСТВИЯ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8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rgbClr val="000000"/>
                          </a:solidFill>
                          <a:effectLst/>
                          <a:latin typeface="Arial" charset="0"/>
                        </a:rPr>
                        <a:t>Постоянное проявление нетерпимости и насилия в семье приводит к отчуждению детей юношеского возраста от их семей. В результате подростки могут покидать семьи в раннем возрасте и выказывать </a:t>
                      </a:r>
                      <a:r>
                        <a:rPr kumimoji="0" lang="ru-RU" sz="1700" b="1" i="0" u="none" strike="noStrike" cap="none" normalizeH="0" baseline="0" dirty="0" err="1" smtClean="0">
                          <a:ln>
                            <a:noFill/>
                          </a:ln>
                          <a:solidFill>
                            <a:srgbClr val="000000"/>
                          </a:solidFill>
                          <a:effectLst/>
                          <a:latin typeface="Arial" charset="0"/>
                        </a:rPr>
                        <a:t>антисоциальное</a:t>
                      </a:r>
                      <a:r>
                        <a:rPr kumimoji="0" lang="ru-RU" sz="1700" b="1" i="0" u="none" strike="noStrike" cap="none" normalizeH="0" baseline="0" dirty="0" smtClean="0">
                          <a:ln>
                            <a:noFill/>
                          </a:ln>
                          <a:solidFill>
                            <a:srgbClr val="000000"/>
                          </a:solidFill>
                          <a:effectLst/>
                          <a:latin typeface="Arial" charset="0"/>
                        </a:rPr>
                        <a:t> и </a:t>
                      </a:r>
                      <a:r>
                        <a:rPr kumimoji="0" lang="ru-RU" sz="1700" b="1" i="0" u="none" strike="noStrike" cap="none" normalizeH="0" baseline="0" dirty="0" err="1" smtClean="0">
                          <a:ln>
                            <a:noFill/>
                          </a:ln>
                          <a:solidFill>
                            <a:srgbClr val="000000"/>
                          </a:solidFill>
                          <a:effectLst/>
                          <a:latin typeface="Arial" charset="0"/>
                        </a:rPr>
                        <a:t>саморазрушающее</a:t>
                      </a:r>
                      <a:r>
                        <a:rPr kumimoji="0" lang="ru-RU" sz="1700" b="1" i="0" u="none" strike="noStrike" cap="none" normalizeH="0" baseline="0" dirty="0" smtClean="0">
                          <a:ln>
                            <a:noFill/>
                          </a:ln>
                          <a:solidFill>
                            <a:srgbClr val="000000"/>
                          </a:solidFill>
                          <a:effectLst/>
                          <a:latin typeface="Arial" charset="0"/>
                        </a:rPr>
                        <a:t> поведение. Двойственность в отношении родителей может смениться благосклонностью к одному из них. </a:t>
                      </a:r>
                      <a:endParaRPr kumimoji="0" lang="ru-RU" sz="17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9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t>Самобичевание, чувство вины</a:t>
                      </a:r>
                      <a:r>
                        <a:rPr kumimoji="0" lang="ru-RU" sz="1700" b="1" i="0" u="none" strike="noStrike" cap="none" normalizeH="0" baseline="0" dirty="0" smtClean="0">
                          <a:ln>
                            <a:noFill/>
                          </a:ln>
                          <a:solidFill>
                            <a:srgbClr val="000000"/>
                          </a:solidFill>
                          <a:effectLst/>
                          <a:latin typeface="Times New Roman" pitchFamily="18" charset="0"/>
                          <a:cs typeface="Times New Roman" pitchFamily="18" charset="0"/>
                        </a:rPr>
                        <a:t> и</a:t>
                      </a:r>
                      <a: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t> стыда, идеи о самоубийстве</a:t>
                      </a:r>
                      <a:r>
                        <a:rPr kumimoji="0" lang="ru-RU" sz="1700" b="1"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t/>
                      </a:r>
                      <a:b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br>
                      <a: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t>Гнев, ярость, взрыв эмоций, проявление агрессии</a:t>
                      </a:r>
                      <a:r>
                        <a:rPr kumimoji="0" lang="ru-RU" sz="1700" b="1"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t>Депрессия и чувство безнадежности</a:t>
                      </a:r>
                      <a:r>
                        <a:rPr kumimoji="0" lang="ru-RU" sz="1700" b="1"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t/>
                      </a:r>
                      <a:b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br>
                      <a: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t>Преданность одному из родителей</a:t>
                      </a:r>
                      <a:r>
                        <a:rPr kumimoji="0" lang="ru-RU" sz="1700" b="1"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t/>
                      </a:r>
                      <a:b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br>
                      <a: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t>Отсутствие сочувствия к другим</a:t>
                      </a:r>
                      <a:r>
                        <a:rPr kumimoji="0" lang="ru-RU" sz="1700" b="1" i="0" u="none" strike="noStrike" cap="none" normalizeH="0" baseline="0" dirty="0" smtClean="0">
                          <a:ln>
                            <a:noFill/>
                          </a:ln>
                          <a:solidFill>
                            <a:srgbClr val="000000"/>
                          </a:solidFill>
                          <a:effectLst/>
                          <a:latin typeface="Times New Roman" pitchFamily="18" charset="0"/>
                          <a:cs typeface="Times New Roman" pitchFamily="18" charset="0"/>
                        </a:rPr>
                        <a:t>, п</a:t>
                      </a:r>
                      <a:r>
                        <a:rPr kumimoji="0" lang="ru-RU" sz="1700" b="1" i="0" u="none" strike="noStrike" cap="none" normalizeH="0" baseline="0" dirty="0" smtClean="0">
                          <a:ln>
                            <a:noFill/>
                          </a:ln>
                          <a:solidFill>
                            <a:srgbClr val="000000"/>
                          </a:solidFill>
                          <a:effectLst/>
                          <a:latin typeface="Arial CYR" pitchFamily="34" charset="0"/>
                          <a:cs typeface="Times New Roman" pitchFamily="18" charset="0"/>
                        </a:rPr>
                        <a:t>одозрительность и недоверие взрослым </a:t>
                      </a:r>
                      <a:endParaRPr kumimoji="0" lang="ru-RU" sz="17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19050" marR="19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9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000000"/>
                          </a:solidFill>
                          <a:effectLst/>
                          <a:latin typeface="Arial" charset="0"/>
                        </a:rPr>
                        <a:t>Назойливые мысли и образы насилия.</a:t>
                      </a:r>
                      <a:br>
                        <a:rPr kumimoji="0" lang="ru-RU" sz="1700" b="1" i="0" u="none" strike="noStrike" cap="none" normalizeH="0" baseline="0" smtClean="0">
                          <a:ln>
                            <a:noFill/>
                          </a:ln>
                          <a:solidFill>
                            <a:srgbClr val="000000"/>
                          </a:solidFill>
                          <a:effectLst/>
                          <a:latin typeface="Arial" charset="0"/>
                        </a:rPr>
                      </a:br>
                      <a:r>
                        <a:rPr kumimoji="0" lang="ru-RU" sz="1700" b="1" i="0" u="none" strike="noStrike" cap="none" normalizeH="0" baseline="0" smtClean="0">
                          <a:ln>
                            <a:noFill/>
                          </a:ln>
                          <a:solidFill>
                            <a:srgbClr val="000000"/>
                          </a:solidFill>
                          <a:effectLst/>
                          <a:latin typeface="Arial" charset="0"/>
                        </a:rPr>
                        <a:t>Недостаточная способность концентрироваться.</a:t>
                      </a:r>
                      <a:br>
                        <a:rPr kumimoji="0" lang="ru-RU" sz="1700" b="1" i="0" u="none" strike="noStrike" cap="none" normalizeH="0" baseline="0" smtClean="0">
                          <a:ln>
                            <a:noFill/>
                          </a:ln>
                          <a:solidFill>
                            <a:srgbClr val="000000"/>
                          </a:solidFill>
                          <a:effectLst/>
                          <a:latin typeface="Arial" charset="0"/>
                        </a:rPr>
                      </a:br>
                      <a:r>
                        <a:rPr kumimoji="0" lang="ru-RU" sz="1700" b="1" i="0" u="none" strike="noStrike" cap="none" normalizeH="0" baseline="0" smtClean="0">
                          <a:ln>
                            <a:noFill/>
                          </a:ln>
                          <a:solidFill>
                            <a:srgbClr val="000000"/>
                          </a:solidFill>
                          <a:effectLst/>
                          <a:latin typeface="Arial" charset="0"/>
                        </a:rPr>
                        <a:t>Смешение любви и насилия.</a:t>
                      </a:r>
                      <a:br>
                        <a:rPr kumimoji="0" lang="ru-RU" sz="1700" b="1" i="0" u="none" strike="noStrike" cap="none" normalizeH="0" baseline="0" smtClean="0">
                          <a:ln>
                            <a:noFill/>
                          </a:ln>
                          <a:solidFill>
                            <a:srgbClr val="000000"/>
                          </a:solidFill>
                          <a:effectLst/>
                          <a:latin typeface="Arial" charset="0"/>
                        </a:rPr>
                      </a:br>
                      <a:r>
                        <a:rPr kumimoji="0" lang="ru-RU" sz="1700" b="1" i="0" u="none" strike="noStrike" cap="none" normalizeH="0" baseline="0" smtClean="0">
                          <a:ln>
                            <a:noFill/>
                          </a:ln>
                          <a:solidFill>
                            <a:srgbClr val="000000"/>
                          </a:solidFill>
                          <a:effectLst/>
                          <a:latin typeface="Arial" charset="0"/>
                        </a:rPr>
                        <a:t>Вера в то, что насилие нормально. Перекладывают вину за свои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000000"/>
                          </a:solidFill>
                          <a:effectLst/>
                          <a:latin typeface="Arial" charset="0"/>
                        </a:rPr>
                        <a:t>действия на других. </a:t>
                      </a:r>
                      <a:endParaRPr kumimoji="0" lang="ru-RU" sz="17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9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rgbClr val="000000"/>
                          </a:solidFill>
                          <a:effectLst/>
                          <a:latin typeface="Arial" charset="0"/>
                        </a:rPr>
                        <a:t>Снижение школьной успеваемости, прогулы  занятий, побеги из дома.</a:t>
                      </a:r>
                      <a:br>
                        <a:rPr kumimoji="0" lang="ru-RU" sz="1700" b="1" i="0" u="none" strike="noStrike" cap="none" normalizeH="0" baseline="0" dirty="0" smtClean="0">
                          <a:ln>
                            <a:noFill/>
                          </a:ln>
                          <a:solidFill>
                            <a:srgbClr val="000000"/>
                          </a:solidFill>
                          <a:effectLst/>
                          <a:latin typeface="Arial" charset="0"/>
                        </a:rPr>
                      </a:br>
                      <a:r>
                        <a:rPr kumimoji="0" lang="ru-RU" sz="1700" b="1" i="0" u="none" strike="noStrike" cap="none" normalizeH="0" baseline="0" dirty="0" smtClean="0">
                          <a:ln>
                            <a:noFill/>
                          </a:ln>
                          <a:solidFill>
                            <a:srgbClr val="000000"/>
                          </a:solidFill>
                          <a:effectLst/>
                          <a:latin typeface="Arial" charset="0"/>
                        </a:rPr>
                        <a:t>Повышенная сексуальная активность</a:t>
                      </a:r>
                      <a:br>
                        <a:rPr kumimoji="0" lang="ru-RU" sz="1700" b="1" i="0" u="none" strike="noStrike" cap="none" normalizeH="0" baseline="0" dirty="0" smtClean="0">
                          <a:ln>
                            <a:noFill/>
                          </a:ln>
                          <a:solidFill>
                            <a:srgbClr val="000000"/>
                          </a:solidFill>
                          <a:effectLst/>
                          <a:latin typeface="Arial" charset="0"/>
                        </a:rPr>
                      </a:br>
                      <a:r>
                        <a:rPr kumimoji="0" lang="ru-RU" sz="1700" b="1" i="0" u="none" strike="noStrike" cap="none" normalizeH="0" baseline="0" dirty="0" err="1" smtClean="0">
                          <a:ln>
                            <a:noFill/>
                          </a:ln>
                          <a:solidFill>
                            <a:srgbClr val="000000"/>
                          </a:solidFill>
                          <a:effectLst/>
                          <a:latin typeface="Arial" charset="0"/>
                        </a:rPr>
                        <a:t>Антисоциальное</a:t>
                      </a:r>
                      <a:r>
                        <a:rPr kumimoji="0" lang="ru-RU" sz="1700" b="1" i="0" u="none" strike="noStrike" cap="none" normalizeH="0" baseline="0" dirty="0" smtClean="0">
                          <a:ln>
                            <a:noFill/>
                          </a:ln>
                          <a:solidFill>
                            <a:srgbClr val="000000"/>
                          </a:solidFill>
                          <a:effectLst/>
                          <a:latin typeface="Arial" charset="0"/>
                        </a:rPr>
                        <a:t> поведение, правонарушения, пристрастие к алкоголю, наркотикам.</a:t>
                      </a:r>
                      <a:br>
                        <a:rPr kumimoji="0" lang="ru-RU" sz="1700" b="1" i="0" u="none" strike="noStrike" cap="none" normalizeH="0" baseline="0" dirty="0" smtClean="0">
                          <a:ln>
                            <a:noFill/>
                          </a:ln>
                          <a:solidFill>
                            <a:srgbClr val="000000"/>
                          </a:solidFill>
                          <a:effectLst/>
                          <a:latin typeface="Arial" charset="0"/>
                        </a:rPr>
                      </a:br>
                      <a:r>
                        <a:rPr kumimoji="0" lang="ru-RU" sz="1700" b="1" i="0" u="none" strike="noStrike" cap="none" normalizeH="0" baseline="0" dirty="0" smtClean="0">
                          <a:ln>
                            <a:noFill/>
                          </a:ln>
                          <a:solidFill>
                            <a:srgbClr val="000000"/>
                          </a:solidFill>
                          <a:effectLst/>
                          <a:latin typeface="Arial" charset="0"/>
                        </a:rPr>
                        <a:t>Отказ от сотрудничества со взрослыми, взрывной и насильственный характер в межличностном общении.</a:t>
                      </a:r>
                      <a:br>
                        <a:rPr kumimoji="0" lang="ru-RU" sz="1700" b="1" i="0" u="none" strike="noStrike" cap="none" normalizeH="0" baseline="0" dirty="0" smtClean="0">
                          <a:ln>
                            <a:noFill/>
                          </a:ln>
                          <a:solidFill>
                            <a:srgbClr val="000000"/>
                          </a:solidFill>
                          <a:effectLst/>
                          <a:latin typeface="Arial" charset="0"/>
                        </a:rPr>
                      </a:br>
                      <a:r>
                        <a:rPr kumimoji="0" lang="ru-RU" sz="1700" b="1" i="0" u="none" strike="noStrike" cap="none" normalizeH="0" baseline="0" dirty="0" smtClean="0">
                          <a:ln>
                            <a:noFill/>
                          </a:ln>
                          <a:solidFill>
                            <a:srgbClr val="000000"/>
                          </a:solidFill>
                          <a:effectLst/>
                          <a:latin typeface="Arial" charset="0"/>
                        </a:rPr>
                        <a:t>Насилие и оскорбление любимых.</a:t>
                      </a:r>
                      <a:endParaRPr kumimoji="0" lang="ru-RU" sz="17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9FB"/>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22530" name="Rectangle 2"/>
          <p:cNvSpPr>
            <a:spLocks noGrp="1" noRot="1" noChangeArrowheads="1"/>
          </p:cNvSpPr>
          <p:nvPr>
            <p:ph type="title"/>
          </p:nvPr>
        </p:nvSpPr>
        <p:spPr>
          <a:xfrm>
            <a:off x="457200" y="304800"/>
            <a:ext cx="8385175" cy="822325"/>
          </a:xfrm>
        </p:spPr>
        <p:txBody>
          <a:bodyPr/>
          <a:lstStyle/>
          <a:p>
            <a:pPr eaLnBrk="1" hangingPunct="1"/>
            <a:r>
              <a:rPr lang="ru-RU" altLang="ru-RU" b="1" dirty="0" smtClean="0">
                <a:solidFill>
                  <a:srgbClr val="FF0000"/>
                </a:solidFill>
              </a:rPr>
              <a:t>Последствия для пострадавших</a:t>
            </a:r>
          </a:p>
        </p:txBody>
      </p:sp>
      <p:sp>
        <p:nvSpPr>
          <p:cNvPr id="22531" name="Rectangle 3"/>
          <p:cNvSpPr>
            <a:spLocks noGrp="1" noRot="1" noChangeArrowheads="1"/>
          </p:cNvSpPr>
          <p:nvPr>
            <p:ph type="body" idx="1"/>
          </p:nvPr>
        </p:nvSpPr>
        <p:spPr>
          <a:xfrm>
            <a:off x="685800" y="990600"/>
            <a:ext cx="8007350" cy="5105400"/>
          </a:xfrm>
        </p:spPr>
        <p:txBody>
          <a:bodyPr/>
          <a:lstStyle/>
          <a:p>
            <a:pPr eaLnBrk="1" hangingPunct="1">
              <a:lnSpc>
                <a:spcPct val="115000"/>
              </a:lnSpc>
            </a:pPr>
            <a:r>
              <a:rPr lang="ru-RU" altLang="ru-RU" b="1" smtClean="0"/>
              <a:t>Вред здоровью разной степени тяжести вплоть до смертельного исхода</a:t>
            </a:r>
          </a:p>
          <a:p>
            <a:pPr eaLnBrk="1" hangingPunct="1">
              <a:lnSpc>
                <a:spcPct val="115000"/>
              </a:lnSpc>
            </a:pPr>
            <a:r>
              <a:rPr lang="ru-RU" altLang="ru-RU" b="1" smtClean="0"/>
              <a:t>Психологическая травма (острое состояние травматического стресса)</a:t>
            </a:r>
          </a:p>
          <a:p>
            <a:pPr eaLnBrk="1" hangingPunct="1">
              <a:lnSpc>
                <a:spcPct val="115000"/>
              </a:lnSpc>
            </a:pPr>
            <a:r>
              <a:rPr lang="ru-RU" altLang="ru-RU" b="1" smtClean="0"/>
              <a:t>Развитие синдрома посттравматических стрессовых нарушений(</a:t>
            </a:r>
            <a:r>
              <a:rPr lang="en-US" altLang="ru-RU" b="1" smtClean="0"/>
              <a:t>PTSD</a:t>
            </a:r>
            <a:r>
              <a:rPr lang="ru-RU" altLang="ru-RU" b="1" smtClean="0"/>
              <a:t>-синдром</a:t>
            </a:r>
            <a:r>
              <a:rPr lang="en-US" altLang="ru-RU" b="1" smtClean="0"/>
              <a:t>)</a:t>
            </a:r>
            <a:endParaRPr lang="ru-RU" altLang="ru-RU" b="1" smtClean="0"/>
          </a:p>
          <a:p>
            <a:pPr eaLnBrk="1" hangingPunct="1">
              <a:lnSpc>
                <a:spcPct val="115000"/>
              </a:lnSpc>
            </a:pPr>
            <a:r>
              <a:rPr lang="ru-RU" altLang="ru-RU" b="1" smtClean="0"/>
              <a:t>Потеря контроля над своей жизнью</a:t>
            </a:r>
          </a:p>
          <a:p>
            <a:pPr eaLnBrk="1" hangingPunct="1">
              <a:lnSpc>
                <a:spcPct val="115000"/>
              </a:lnSpc>
            </a:pPr>
            <a:r>
              <a:rPr lang="ru-RU" altLang="ru-RU" b="1" smtClean="0"/>
              <a:t>Нарушение целостности личности</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97634" name="Rectangle 2"/>
          <p:cNvSpPr>
            <a:spLocks noGrp="1" noRot="1" noChangeArrowheads="1"/>
          </p:cNvSpPr>
          <p:nvPr>
            <p:ph type="title"/>
          </p:nvPr>
        </p:nvSpPr>
        <p:spPr>
          <a:xfrm>
            <a:off x="3886200" y="1295400"/>
            <a:ext cx="914400" cy="1431925"/>
          </a:xfrm>
        </p:spPr>
        <p:txBody>
          <a:bodyPr rtlCol="0">
            <a:normAutofit fontScale="90000"/>
          </a:bodyPr>
          <a:lstStyle/>
          <a:p>
            <a:pPr eaLnBrk="1" fontAlgn="auto" hangingPunct="1">
              <a:spcAft>
                <a:spcPts val="0"/>
              </a:spcAft>
              <a:defRPr/>
            </a:pPr>
            <a:r>
              <a:rPr lang="ru-RU" sz="9600"/>
              <a:t>?</a:t>
            </a:r>
          </a:p>
        </p:txBody>
      </p:sp>
      <p:sp>
        <p:nvSpPr>
          <p:cNvPr id="27652" name="Rectangle 3"/>
          <p:cNvSpPr>
            <a:spLocks noGrp="1" noRot="1" noChangeArrowheads="1"/>
          </p:cNvSpPr>
          <p:nvPr>
            <p:ph idx="1"/>
          </p:nvPr>
        </p:nvSpPr>
        <p:spPr>
          <a:xfrm>
            <a:off x="457200" y="2667000"/>
            <a:ext cx="8388350" cy="1143000"/>
          </a:xfrm>
        </p:spPr>
        <p:txBody>
          <a:bodyPr/>
          <a:lstStyle/>
          <a:p>
            <a:pPr algn="ctr" eaLnBrk="1" hangingPunct="1">
              <a:buFont typeface="Wingdings" pitchFamily="2" charset="2"/>
              <a:buNone/>
            </a:pPr>
            <a:r>
              <a:rPr lang="ru-RU" altLang="ru-RU" sz="5400" b="1" smtClean="0"/>
              <a:t>НАСИЛИЕ = КОНФЛИКТ</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8100" y="0"/>
          <a:ext cx="9105900" cy="3664363"/>
        </p:xfrm>
        <a:graphic>
          <a:graphicData uri="http://schemas.openxmlformats.org/drawingml/2006/table">
            <a:tbl>
              <a:tblPr firstRow="1" firstCol="1" lastRow="1" lastCol="1" bandRow="1" bandCol="1">
                <a:tableStyleId>{5C22544A-7EE6-4342-B048-85BDC9FD1C3A}</a:tableStyleId>
              </a:tblPr>
              <a:tblGrid>
                <a:gridCol w="3924300"/>
                <a:gridCol w="5181600"/>
              </a:tblGrid>
              <a:tr h="434626">
                <a:tc>
                  <a:txBody>
                    <a:bodyPr/>
                    <a:lstStyle/>
                    <a:p>
                      <a:pPr algn="ctr">
                        <a:spcAft>
                          <a:spcPts val="0"/>
                        </a:spcAft>
                      </a:pPr>
                      <a:r>
                        <a:rPr lang="ru-RU" sz="3200" spc="-15" dirty="0">
                          <a:solidFill>
                            <a:srgbClr val="0070C0"/>
                          </a:solidFill>
                          <a:effectLst/>
                        </a:rPr>
                        <a:t>Конфликт</a:t>
                      </a:r>
                      <a:endParaRPr lang="ru-RU" sz="3200" dirty="0">
                        <a:solidFill>
                          <a:srgbClr val="0070C0"/>
                        </a:solidFill>
                        <a:effectLst/>
                        <a:latin typeface="Times New Roman"/>
                        <a:ea typeface="SimSun"/>
                      </a:endParaRPr>
                    </a:p>
                  </a:txBody>
                  <a:tcPr marL="44664" marR="44664" marT="0" marB="0">
                    <a:solidFill>
                      <a:schemeClr val="accent2">
                        <a:lumMod val="20000"/>
                        <a:lumOff val="80000"/>
                      </a:schemeClr>
                    </a:solidFill>
                  </a:tcPr>
                </a:tc>
                <a:tc>
                  <a:txBody>
                    <a:bodyPr/>
                    <a:lstStyle/>
                    <a:p>
                      <a:pPr algn="ctr">
                        <a:spcAft>
                          <a:spcPts val="0"/>
                        </a:spcAft>
                      </a:pPr>
                      <a:r>
                        <a:rPr lang="ru-RU" sz="3200" spc="-15">
                          <a:solidFill>
                            <a:srgbClr val="0070C0"/>
                          </a:solidFill>
                          <a:effectLst/>
                        </a:rPr>
                        <a:t>Насилие</a:t>
                      </a:r>
                      <a:endParaRPr lang="ru-RU" sz="3200">
                        <a:solidFill>
                          <a:srgbClr val="0070C0"/>
                        </a:solidFill>
                        <a:effectLst/>
                        <a:latin typeface="Times New Roman"/>
                        <a:ea typeface="SimSun"/>
                      </a:endParaRPr>
                    </a:p>
                  </a:txBody>
                  <a:tcPr marL="44664" marR="44664" marT="0" marB="0">
                    <a:solidFill>
                      <a:schemeClr val="accent2">
                        <a:lumMod val="20000"/>
                        <a:lumOff val="80000"/>
                      </a:schemeClr>
                    </a:solidFill>
                  </a:tcPr>
                </a:tc>
              </a:tr>
              <a:tr h="869252">
                <a:tc>
                  <a:txBody>
                    <a:bodyPr/>
                    <a:lstStyle/>
                    <a:p>
                      <a:pPr algn="just">
                        <a:spcAft>
                          <a:spcPts val="0"/>
                        </a:spcAft>
                      </a:pPr>
                      <a:r>
                        <a:rPr lang="ru-RU" sz="3200" spc="-15" baseline="0" dirty="0" smtClean="0">
                          <a:solidFill>
                            <a:srgbClr val="0070C0"/>
                          </a:solidFill>
                          <a:effectLst/>
                        </a:rPr>
                        <a:t> ПРИЧИНА</a:t>
                      </a:r>
                      <a:r>
                        <a:rPr lang="ru-RU" sz="3200" spc="-15" dirty="0" smtClean="0">
                          <a:solidFill>
                            <a:srgbClr val="0070C0"/>
                          </a:solidFill>
                          <a:effectLst/>
                        </a:rPr>
                        <a:t> </a:t>
                      </a:r>
                      <a:endParaRPr lang="ru-RU" sz="3200" dirty="0">
                        <a:solidFill>
                          <a:srgbClr val="0070C0"/>
                        </a:solidFill>
                        <a:effectLst/>
                      </a:endParaRPr>
                    </a:p>
                    <a:p>
                      <a:pPr algn="just">
                        <a:spcAft>
                          <a:spcPts val="0"/>
                        </a:spcAft>
                      </a:pPr>
                      <a:r>
                        <a:rPr lang="ru-RU" sz="3200" spc="-15" dirty="0">
                          <a:solidFill>
                            <a:srgbClr val="0070C0"/>
                          </a:solidFill>
                          <a:effectLst/>
                        </a:rPr>
                        <a:t> </a:t>
                      </a:r>
                      <a:endParaRPr lang="ru-RU" sz="3200" dirty="0">
                        <a:solidFill>
                          <a:srgbClr val="0070C0"/>
                        </a:solidFill>
                        <a:effectLst/>
                        <a:latin typeface="Times New Roman"/>
                        <a:ea typeface="SimSun"/>
                      </a:endParaRPr>
                    </a:p>
                  </a:txBody>
                  <a:tcPr marL="44664" marR="44664" marT="0" marB="0">
                    <a:solidFill>
                      <a:schemeClr val="accent2">
                        <a:lumMod val="20000"/>
                        <a:lumOff val="80000"/>
                      </a:schemeClr>
                    </a:solidFill>
                  </a:tcPr>
                </a:tc>
                <a:tc>
                  <a:txBody>
                    <a:bodyPr/>
                    <a:lstStyle/>
                    <a:p>
                      <a:pPr marL="252000" algn="just">
                        <a:spcAft>
                          <a:spcPts val="0"/>
                        </a:spcAft>
                      </a:pPr>
                      <a:r>
                        <a:rPr lang="ru-RU" sz="3200" spc="-15" dirty="0" smtClean="0">
                          <a:solidFill>
                            <a:srgbClr val="0070C0"/>
                          </a:solidFill>
                          <a:effectLst/>
                        </a:rPr>
                        <a:t>ПОВОД</a:t>
                      </a:r>
                      <a:endParaRPr lang="ru-RU" sz="3200" dirty="0">
                        <a:solidFill>
                          <a:srgbClr val="0070C0"/>
                        </a:solidFill>
                        <a:effectLst/>
                        <a:latin typeface="Times New Roman"/>
                        <a:ea typeface="SimSun"/>
                      </a:endParaRPr>
                    </a:p>
                  </a:txBody>
                  <a:tcPr marL="44664" marR="44664" marT="0" marB="0">
                    <a:solidFill>
                      <a:schemeClr val="accent2">
                        <a:lumMod val="20000"/>
                        <a:lumOff val="80000"/>
                      </a:schemeClr>
                    </a:solidFill>
                  </a:tcPr>
                </a:tc>
              </a:tr>
              <a:tr h="2201323">
                <a:tc>
                  <a:txBody>
                    <a:bodyPr/>
                    <a:lstStyle/>
                    <a:p>
                      <a:pPr algn="just">
                        <a:spcAft>
                          <a:spcPts val="0"/>
                        </a:spcAft>
                      </a:pPr>
                      <a:endParaRPr lang="ru-RU" sz="3200" spc="-15" dirty="0" smtClean="0">
                        <a:solidFill>
                          <a:srgbClr val="0070C0"/>
                        </a:solidFill>
                        <a:effectLst/>
                      </a:endParaRPr>
                    </a:p>
                    <a:p>
                      <a:pPr algn="just">
                        <a:spcAft>
                          <a:spcPts val="0"/>
                        </a:spcAft>
                      </a:pPr>
                      <a:r>
                        <a:rPr lang="ru-RU" sz="3200" spc="-15" dirty="0" smtClean="0">
                          <a:solidFill>
                            <a:srgbClr val="0070C0"/>
                          </a:solidFill>
                          <a:effectLst/>
                        </a:rPr>
                        <a:t>Цель – </a:t>
                      </a:r>
                      <a:r>
                        <a:rPr lang="ru-RU" sz="3200" spc="-15" dirty="0">
                          <a:solidFill>
                            <a:srgbClr val="0070C0"/>
                          </a:solidFill>
                          <a:effectLst/>
                        </a:rPr>
                        <a:t>разрешить конфликтную </a:t>
                      </a:r>
                      <a:r>
                        <a:rPr lang="ru-RU" sz="3200" spc="-15" dirty="0" smtClean="0">
                          <a:solidFill>
                            <a:srgbClr val="0070C0"/>
                          </a:solidFill>
                          <a:effectLst/>
                        </a:rPr>
                        <a:t>ситуацию.</a:t>
                      </a:r>
                      <a:r>
                        <a:rPr lang="ru-RU" sz="3200" spc="-15" baseline="0" dirty="0" smtClean="0">
                          <a:solidFill>
                            <a:srgbClr val="0070C0"/>
                          </a:solidFill>
                          <a:effectLst/>
                        </a:rPr>
                        <a:t> </a:t>
                      </a:r>
                      <a:endParaRPr lang="ru-RU" sz="3200" dirty="0">
                        <a:solidFill>
                          <a:srgbClr val="0070C0"/>
                        </a:solidFill>
                        <a:effectLst/>
                        <a:latin typeface="Times New Roman"/>
                        <a:ea typeface="SimSun"/>
                      </a:endParaRPr>
                    </a:p>
                  </a:txBody>
                  <a:tcPr marL="44664" marR="44664" marT="0" marB="0">
                    <a:solidFill>
                      <a:schemeClr val="accent2">
                        <a:lumMod val="20000"/>
                        <a:lumOff val="80000"/>
                      </a:schemeClr>
                    </a:solidFill>
                  </a:tcPr>
                </a:tc>
                <a:tc>
                  <a:txBody>
                    <a:bodyPr/>
                    <a:lstStyle/>
                    <a:p>
                      <a:pPr marL="252000" algn="just">
                        <a:spcAft>
                          <a:spcPts val="0"/>
                        </a:spcAft>
                      </a:pPr>
                      <a:endParaRPr lang="ru-RU" sz="3200" spc="-15" dirty="0" smtClean="0">
                        <a:solidFill>
                          <a:srgbClr val="0070C0"/>
                        </a:solidFill>
                        <a:effectLst/>
                      </a:endParaRPr>
                    </a:p>
                    <a:p>
                      <a:pPr marL="252000" algn="just">
                        <a:spcAft>
                          <a:spcPts val="0"/>
                        </a:spcAft>
                      </a:pPr>
                      <a:r>
                        <a:rPr lang="ru-RU" sz="3200" spc="-15" dirty="0" smtClean="0">
                          <a:solidFill>
                            <a:srgbClr val="0070C0"/>
                          </a:solidFill>
                          <a:effectLst/>
                        </a:rPr>
                        <a:t>Цель </a:t>
                      </a:r>
                      <a:r>
                        <a:rPr lang="ru-RU" sz="3200" spc="-15" dirty="0">
                          <a:solidFill>
                            <a:srgbClr val="0070C0"/>
                          </a:solidFill>
                          <a:effectLst/>
                        </a:rPr>
                        <a:t>– установить </a:t>
                      </a:r>
                      <a:r>
                        <a:rPr lang="ru-RU" sz="3200" spc="-15" dirty="0" smtClean="0">
                          <a:solidFill>
                            <a:srgbClr val="0070C0"/>
                          </a:solidFill>
                          <a:effectLst/>
                        </a:rPr>
                        <a:t>власть и контроль </a:t>
                      </a:r>
                      <a:r>
                        <a:rPr lang="ru-RU" sz="3200" spc="-15" dirty="0">
                          <a:solidFill>
                            <a:srgbClr val="0070C0"/>
                          </a:solidFill>
                          <a:effectLst/>
                        </a:rPr>
                        <a:t>над другим человеком. </a:t>
                      </a:r>
                      <a:endParaRPr lang="ru-RU" sz="3200" dirty="0">
                        <a:solidFill>
                          <a:srgbClr val="0070C0"/>
                        </a:solidFill>
                        <a:effectLst/>
                        <a:latin typeface="Times New Roman"/>
                        <a:ea typeface="SimSun"/>
                      </a:endParaRPr>
                    </a:p>
                  </a:txBody>
                  <a:tcPr marL="44664" marR="44664" marT="0" marB="0">
                    <a:solidFill>
                      <a:schemeClr val="accent2">
                        <a:lumMod val="20000"/>
                        <a:lumOff val="80000"/>
                      </a:schemeClr>
                    </a:solidFill>
                  </a:tcPr>
                </a:tc>
              </a:tr>
            </a:tbl>
          </a:graphicData>
        </a:graphic>
      </p:graphicFrame>
      <p:graphicFrame>
        <p:nvGraphicFramePr>
          <p:cNvPr id="3" name="Таблица 2"/>
          <p:cNvGraphicFramePr>
            <a:graphicFrameLocks noGrp="1"/>
          </p:cNvGraphicFramePr>
          <p:nvPr/>
        </p:nvGraphicFramePr>
        <p:xfrm>
          <a:off x="0" y="3657600"/>
          <a:ext cx="9105900" cy="2971800"/>
        </p:xfrm>
        <a:graphic>
          <a:graphicData uri="http://schemas.openxmlformats.org/drawingml/2006/table">
            <a:tbl>
              <a:tblPr firstRow="1" firstCol="1" lastRow="1" lastCol="1" bandRow="1" bandCol="1">
                <a:tableStyleId>{5C22544A-7EE6-4342-B048-85BDC9FD1C3A}</a:tableStyleId>
              </a:tblPr>
              <a:tblGrid>
                <a:gridCol w="3642359"/>
                <a:gridCol w="5463541"/>
              </a:tblGrid>
              <a:tr h="2971800">
                <a:tc>
                  <a:txBody>
                    <a:bodyPr/>
                    <a:lstStyle/>
                    <a:p>
                      <a:pPr algn="just">
                        <a:spcAft>
                          <a:spcPts val="0"/>
                        </a:spcAft>
                      </a:pPr>
                      <a:endParaRPr lang="ru-RU" sz="3200" spc="-15" dirty="0" smtClean="0">
                        <a:solidFill>
                          <a:srgbClr val="0070C0"/>
                        </a:solidFill>
                        <a:effectLst/>
                      </a:endParaRPr>
                    </a:p>
                    <a:p>
                      <a:pPr algn="just">
                        <a:spcAft>
                          <a:spcPts val="0"/>
                        </a:spcAft>
                      </a:pPr>
                      <a:r>
                        <a:rPr lang="ru-RU" sz="3200" spc="-15" dirty="0">
                          <a:solidFill>
                            <a:srgbClr val="0070C0"/>
                          </a:solidFill>
                          <a:effectLst/>
                        </a:rPr>
                        <a:t> </a:t>
                      </a:r>
                      <a:r>
                        <a:rPr lang="ru-RU" sz="3200" spc="-15" dirty="0" smtClean="0">
                          <a:solidFill>
                            <a:srgbClr val="0070C0"/>
                          </a:solidFill>
                          <a:effectLst/>
                        </a:rPr>
                        <a:t>каждый имеет право высказать своё мнение, настаивать на своём, спорить. </a:t>
                      </a:r>
                      <a:endParaRPr lang="ru-RU" sz="3200" dirty="0">
                        <a:solidFill>
                          <a:srgbClr val="0070C0"/>
                        </a:solidFill>
                        <a:effectLst/>
                        <a:latin typeface="Times New Roman"/>
                        <a:ea typeface="SimSun"/>
                      </a:endParaRPr>
                    </a:p>
                  </a:txBody>
                  <a:tcPr marL="44664" marR="44664" marT="0" marB="0">
                    <a:solidFill>
                      <a:schemeClr val="accent2">
                        <a:lumMod val="20000"/>
                        <a:lumOff val="80000"/>
                      </a:schemeClr>
                    </a:solidFill>
                  </a:tcPr>
                </a:tc>
                <a:tc>
                  <a:txBody>
                    <a:bodyPr/>
                    <a:lstStyle/>
                    <a:p>
                      <a:pPr marL="252000" algn="just">
                        <a:spcAft>
                          <a:spcPts val="0"/>
                        </a:spcAft>
                      </a:pPr>
                      <a:endParaRPr lang="ru-RU" sz="3200" spc="-15" dirty="0" smtClean="0">
                        <a:solidFill>
                          <a:srgbClr val="0070C0"/>
                        </a:solidFill>
                        <a:effectLst/>
                      </a:endParaRPr>
                    </a:p>
                    <a:p>
                      <a:pPr marL="252000" algn="just">
                        <a:spcAft>
                          <a:spcPts val="0"/>
                        </a:spcAft>
                      </a:pPr>
                      <a:r>
                        <a:rPr lang="ru-RU" sz="3200" spc="-15" dirty="0" smtClean="0">
                          <a:solidFill>
                            <a:srgbClr val="0070C0"/>
                          </a:solidFill>
                          <a:effectLst/>
                        </a:rPr>
                        <a:t>одна из сторон лишена права говорить и действовать. </a:t>
                      </a:r>
                      <a:endParaRPr lang="ru-RU" sz="3200" dirty="0">
                        <a:solidFill>
                          <a:srgbClr val="0070C0"/>
                        </a:solidFill>
                        <a:effectLst/>
                        <a:latin typeface="Times New Roman"/>
                        <a:ea typeface="SimSun"/>
                      </a:endParaRPr>
                    </a:p>
                  </a:txBody>
                  <a:tcPr marL="44664" marR="44664" marT="0" marB="0">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cstate="print"/>
          <a:srcRect/>
          <a:stretch>
            <a:fillRect/>
          </a:stretch>
        </p:blipFill>
        <p:spPr bwMode="auto">
          <a:xfrm>
            <a:off x="0" y="0"/>
            <a:ext cx="9144000" cy="6864350"/>
          </a:xfrm>
          <a:prstGeom prst="rect">
            <a:avLst/>
          </a:prstGeom>
          <a:noFill/>
          <a:ln w="9525">
            <a:noFill/>
            <a:miter lim="800000"/>
            <a:headEnd/>
            <a:tailEnd/>
          </a:ln>
        </p:spPr>
      </p:pic>
      <p:sp>
        <p:nvSpPr>
          <p:cNvPr id="7" name="Content Placeholder 6"/>
          <p:cNvSpPr>
            <a:spLocks noGrp="1"/>
          </p:cNvSpPr>
          <p:nvPr>
            <p:ph idx="4294967295"/>
          </p:nvPr>
        </p:nvSpPr>
        <p:spPr>
          <a:xfrm flipH="1">
            <a:off x="304800" y="1557338"/>
            <a:ext cx="90488" cy="4525962"/>
          </a:xfrm>
        </p:spPr>
        <p:txBody>
          <a:bodyPr/>
          <a:lstStyle/>
          <a:p>
            <a:pPr marL="341313" indent="-341313" eaLnBrk="1" hangingPunct="1">
              <a:lnSpc>
                <a:spcPct val="98000"/>
              </a:lnSpc>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i="1" smtClean="0">
              <a:solidFill>
                <a:srgbClr val="000000"/>
              </a:solidFill>
            </a:endParaRPr>
          </a:p>
          <a:p>
            <a:pPr marL="341313" indent="-341313" eaLnBrk="1" hangingPunct="1">
              <a:lnSpc>
                <a:spcPct val="80000"/>
              </a:lnSpc>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smtClean="0">
              <a:solidFill>
                <a:srgbClr val="0070C0"/>
              </a:solidFill>
              <a:effectLst>
                <a:outerShdw blurRad="38100" dist="38100" dir="2700000" algn="tl">
                  <a:srgbClr val="000000"/>
                </a:outerShdw>
              </a:effectLst>
            </a:endParaRPr>
          </a:p>
        </p:txBody>
      </p:sp>
      <p:sp>
        <p:nvSpPr>
          <p:cNvPr id="7173" name="Text Box 8"/>
          <p:cNvSpPr txBox="1">
            <a:spLocks noChangeArrowheads="1"/>
          </p:cNvSpPr>
          <p:nvPr/>
        </p:nvSpPr>
        <p:spPr bwMode="auto">
          <a:xfrm>
            <a:off x="2613025" y="2125663"/>
            <a:ext cx="184150" cy="366712"/>
          </a:xfrm>
          <a:prstGeom prst="rect">
            <a:avLst/>
          </a:prstGeom>
          <a:noFill/>
          <a:ln w="9525">
            <a:noFill/>
            <a:miter lim="800000"/>
            <a:headEnd/>
            <a:tailEnd/>
          </a:ln>
        </p:spPr>
        <p:txBody>
          <a:bodyPr>
            <a:spAutoFit/>
          </a:bodyPr>
          <a:lstStyle/>
          <a:p>
            <a:pPr>
              <a:spcBef>
                <a:spcPct val="50000"/>
              </a:spcBef>
            </a:pPr>
            <a:endParaRPr lang="ru-RU"/>
          </a:p>
        </p:txBody>
      </p:sp>
      <p:sp>
        <p:nvSpPr>
          <p:cNvPr id="7174" name="Text Box 9"/>
          <p:cNvSpPr txBox="1">
            <a:spLocks noChangeArrowheads="1"/>
          </p:cNvSpPr>
          <p:nvPr/>
        </p:nvSpPr>
        <p:spPr bwMode="auto">
          <a:xfrm>
            <a:off x="609600" y="3886200"/>
            <a:ext cx="8305800" cy="246063"/>
          </a:xfrm>
          <a:prstGeom prst="rect">
            <a:avLst/>
          </a:prstGeom>
          <a:noFill/>
          <a:ln w="9525">
            <a:noFill/>
            <a:miter lim="800000"/>
            <a:headEnd/>
            <a:tailEnd/>
          </a:ln>
        </p:spPr>
        <p:txBody>
          <a:bodyPr>
            <a:spAutoFit/>
          </a:bodyPr>
          <a:lstStyle/>
          <a:p>
            <a:endParaRPr lang="ru-RU" sz="1000">
              <a:latin typeface="Arial Unicode MS" pitchFamily="34" charset="-128"/>
            </a:endParaRPr>
          </a:p>
        </p:txBody>
      </p:sp>
      <p:sp>
        <p:nvSpPr>
          <p:cNvPr id="9" name="Title 4"/>
          <p:cNvSpPr txBox="1">
            <a:spLocks/>
          </p:cNvSpPr>
          <p:nvPr/>
        </p:nvSpPr>
        <p:spPr bwMode="auto">
          <a:xfrm>
            <a:off x="457200" y="304800"/>
            <a:ext cx="8686800" cy="1143000"/>
          </a:xfrm>
          <a:prstGeom prst="rect">
            <a:avLst/>
          </a:prstGeom>
          <a:noFill/>
          <a:ln w="9525">
            <a:noFill/>
            <a:miter lim="800000"/>
            <a:headEnd/>
            <a:tailEnd/>
          </a:ln>
          <a:effectLst/>
        </p:spPr>
        <p:txBody>
          <a:bodyPr anchor="ctr"/>
          <a:lstStyle/>
          <a:p>
            <a:pPr algn="ctr" eaLnBrk="0" hangingPunct="0">
              <a:defRPr/>
            </a:pPr>
            <a:r>
              <a:rPr lang="ru-RU" sz="3200" b="1" kern="0" dirty="0">
                <a:solidFill>
                  <a:srgbClr val="C00000"/>
                </a:solidFill>
                <a:effectLst>
                  <a:outerShdw blurRad="38100" dist="38100" dir="2700000" algn="tl">
                    <a:srgbClr val="FFFFFF"/>
                  </a:outerShdw>
                </a:effectLst>
                <a:ea typeface="+mj-ea"/>
                <a:cs typeface="Arial" pitchFamily="34" charset="0"/>
              </a:rPr>
              <a:t>СТАТИСТИКА 2018 года </a:t>
            </a:r>
          </a:p>
          <a:p>
            <a:pPr algn="ctr" eaLnBrk="0" hangingPunct="0">
              <a:defRPr/>
            </a:pPr>
            <a:r>
              <a:rPr lang="ru-RU" sz="3200" b="1" kern="0" dirty="0">
                <a:solidFill>
                  <a:srgbClr val="C00000"/>
                </a:solidFill>
                <a:effectLst>
                  <a:outerShdw blurRad="38100" dist="38100" dir="2700000" algn="tl">
                    <a:srgbClr val="FFFFFF"/>
                  </a:outerShdw>
                </a:effectLst>
                <a:ea typeface="+mj-ea"/>
                <a:cs typeface="Arial" pitchFamily="34" charset="0"/>
              </a:rPr>
              <a:t>по Свердловской области</a:t>
            </a:r>
            <a:endParaRPr lang="en-US" sz="3200" b="1" kern="0" dirty="0">
              <a:solidFill>
                <a:srgbClr val="C00000"/>
              </a:solidFill>
              <a:effectLst>
                <a:outerShdw blurRad="38100" dist="38100" dir="2700000" algn="tl">
                  <a:srgbClr val="FFFFFF"/>
                </a:outerShdw>
              </a:effectLst>
              <a:latin typeface="+mj-lt"/>
              <a:ea typeface="+mj-ea"/>
              <a:cs typeface="+mj-cs"/>
            </a:endParaRPr>
          </a:p>
        </p:txBody>
      </p:sp>
      <p:sp>
        <p:nvSpPr>
          <p:cNvPr id="7176" name="Rectangle 1"/>
          <p:cNvSpPr>
            <a:spLocks noChangeArrowheads="1"/>
          </p:cNvSpPr>
          <p:nvPr/>
        </p:nvSpPr>
        <p:spPr bwMode="auto">
          <a:xfrm>
            <a:off x="179388" y="1412875"/>
            <a:ext cx="8964612" cy="5078413"/>
          </a:xfrm>
          <a:prstGeom prst="rect">
            <a:avLst/>
          </a:prstGeom>
          <a:noFill/>
          <a:ln w="9525">
            <a:noFill/>
            <a:miter lim="800000"/>
            <a:headEnd/>
            <a:tailEnd/>
          </a:ln>
        </p:spPr>
        <p:txBody>
          <a:bodyPr anchor="ctr">
            <a:spAutoFit/>
          </a:bodyPr>
          <a:lstStyle/>
          <a:p>
            <a:pPr marL="360363" indent="-360363">
              <a:buFont typeface="Arial" pitchFamily="34" charset="0"/>
              <a:buChar char="•"/>
            </a:pPr>
            <a:r>
              <a:rPr lang="ru-RU" sz="3600" b="1">
                <a:solidFill>
                  <a:srgbClr val="002060"/>
                </a:solidFill>
                <a:latin typeface="Calibri" pitchFamily="34" charset="0"/>
                <a:ea typeface="Calibri" pitchFamily="34" charset="0"/>
                <a:cs typeface="Times New Roman" pitchFamily="18" charset="0"/>
              </a:rPr>
              <a:t>Жертвами преступлений в быту в Свердловской области стали почти 2000 женщин и 150 детей</a:t>
            </a:r>
          </a:p>
          <a:p>
            <a:pPr marL="360363" indent="-360363">
              <a:buFont typeface="Arial" pitchFamily="34" charset="0"/>
              <a:buChar char="•"/>
            </a:pPr>
            <a:r>
              <a:rPr lang="ru-RU" sz="3600" b="1">
                <a:solidFill>
                  <a:srgbClr val="002060"/>
                </a:solidFill>
                <a:latin typeface="Calibri" pitchFamily="34" charset="0"/>
                <a:ea typeface="Calibri" pitchFamily="34" charset="0"/>
                <a:cs typeface="Times New Roman" pitchFamily="18" charset="0"/>
              </a:rPr>
              <a:t>По статье «угроза убийством» потерпевшей проходит почти каждая вторая пострадавшая в быту женщина (851) и 24 несовершеннолетних</a:t>
            </a:r>
          </a:p>
          <a:p>
            <a:pPr marL="360363" indent="-360363">
              <a:buFont typeface="Arial" pitchFamily="34" charset="0"/>
              <a:buChar char="•"/>
            </a:pPr>
            <a:r>
              <a:rPr lang="ru-RU" sz="3600" b="1">
                <a:solidFill>
                  <a:srgbClr val="002060"/>
                </a:solidFill>
                <a:latin typeface="Calibri" pitchFamily="34" charset="0"/>
                <a:ea typeface="Calibri" pitchFamily="34" charset="0"/>
                <a:cs typeface="Times New Roman" pitchFamily="18" charset="0"/>
              </a:rPr>
              <a:t> Каждая четвертая женщина подвергалась истязаниям (412) и 8 детей</a:t>
            </a:r>
            <a:endParaRPr lang="ru-RU" sz="4800">
              <a:solidFill>
                <a:srgbClr val="0070C0"/>
              </a:solidFill>
              <a:ea typeface="Calibri" pitchFamily="34" charset="0"/>
              <a:cs typeface="Arial" pitchFamily="34" charset="0"/>
            </a:endParaRPr>
          </a:p>
        </p:txBody>
      </p:sp>
    </p:spTree>
  </p:cSld>
  <p:clrMapOvr>
    <a:masterClrMapping/>
  </p:clrMapOvr>
  <p:transition advClick="0" advTm="10484"/>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p:cNvPicPr>
            <a:picLocks noChangeAspect="1" noChangeArrowheads="1"/>
          </p:cNvPicPr>
          <p:nvPr/>
        </p:nvPicPr>
        <p:blipFill>
          <a:blip r:embed="rId3" cstate="print"/>
          <a:srcRect/>
          <a:stretch>
            <a:fillRect/>
          </a:stretch>
        </p:blipFill>
        <p:spPr bwMode="auto">
          <a:xfrm>
            <a:off x="0" y="-3175"/>
            <a:ext cx="9144000" cy="6864350"/>
          </a:xfrm>
          <a:prstGeom prst="rect">
            <a:avLst/>
          </a:prstGeom>
          <a:noFill/>
          <a:ln w="9525">
            <a:noFill/>
            <a:miter lim="800000"/>
            <a:headEnd/>
            <a:tailEnd/>
          </a:ln>
        </p:spPr>
      </p:pic>
      <p:sp>
        <p:nvSpPr>
          <p:cNvPr id="20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tLang="ru-RU"/>
          </a:p>
        </p:txBody>
      </p:sp>
      <p:graphicFrame>
        <p:nvGraphicFramePr>
          <p:cNvPr id="2050" name="Object 4"/>
          <p:cNvGraphicFramePr>
            <a:graphicFrameLocks noChangeAspect="1"/>
          </p:cNvGraphicFramePr>
          <p:nvPr/>
        </p:nvGraphicFramePr>
        <p:xfrm>
          <a:off x="1371600" y="228600"/>
          <a:ext cx="6858000" cy="6456363"/>
        </p:xfrm>
        <a:graphic>
          <a:graphicData uri="http://schemas.openxmlformats.org/presentationml/2006/ole">
            <mc:AlternateContent xmlns:mc="http://schemas.openxmlformats.org/markup-compatibility/2006">
              <mc:Choice xmlns:v="urn:schemas-microsoft-com:vml" Requires="v">
                <p:oleObj spid="_x0000_s2053" r:id="rId4" imgW="4749120" imgH="4672080" progId="">
                  <p:embed/>
                </p:oleObj>
              </mc:Choice>
              <mc:Fallback>
                <p:oleObj r:id="rId4" imgW="4749120" imgH="46720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28600"/>
                        <a:ext cx="6858000" cy="645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9699" name="Rectangle 2"/>
          <p:cNvSpPr>
            <a:spLocks noGrp="1" noRot="1" noChangeArrowheads="1"/>
          </p:cNvSpPr>
          <p:nvPr>
            <p:ph type="title"/>
          </p:nvPr>
        </p:nvSpPr>
        <p:spPr>
          <a:xfrm>
            <a:off x="457200" y="473075"/>
            <a:ext cx="8385175" cy="477838"/>
          </a:xfrm>
        </p:spPr>
        <p:txBody>
          <a:bodyPr/>
          <a:lstStyle/>
          <a:p>
            <a:pPr eaLnBrk="1" hangingPunct="1"/>
            <a:r>
              <a:rPr lang="ru-RU" altLang="ru-RU" sz="3200" b="1" smtClean="0"/>
              <a:t>Особенности домашнего насилия</a:t>
            </a:r>
            <a:br>
              <a:rPr lang="ru-RU" altLang="ru-RU" sz="3200" b="1" smtClean="0"/>
            </a:br>
            <a:endParaRPr lang="ru-RU" altLang="ru-RU" b="1" smtClean="0"/>
          </a:p>
        </p:txBody>
      </p:sp>
      <p:sp>
        <p:nvSpPr>
          <p:cNvPr id="19459" name="Rectangle 3"/>
          <p:cNvSpPr>
            <a:spLocks noGrp="1" noRot="1" noChangeArrowheads="1"/>
          </p:cNvSpPr>
          <p:nvPr>
            <p:ph idx="1"/>
          </p:nvPr>
        </p:nvSpPr>
        <p:spPr>
          <a:xfrm>
            <a:off x="457200" y="838200"/>
            <a:ext cx="8229600" cy="5287963"/>
          </a:xfrm>
        </p:spPr>
        <p:txBody>
          <a:bodyPr rtlCol="0">
            <a:normAutofit/>
          </a:bodyPr>
          <a:lstStyle/>
          <a:p>
            <a:pPr algn="ctr" eaLnBrk="1" fontAlgn="auto" hangingPunct="1">
              <a:spcAft>
                <a:spcPts val="0"/>
              </a:spcAft>
              <a:buFont typeface="Wingdings" pitchFamily="2" charset="2"/>
              <a:buNone/>
              <a:defRPr/>
            </a:pPr>
            <a:r>
              <a:rPr lang="ru-RU" sz="2800" dirty="0" smtClean="0"/>
              <a:t>ЦИКЛ ДОМАШНЕГО НАСИЛИЯ</a:t>
            </a:r>
            <a:endParaRPr lang="ru-RU" sz="2800" i="1" dirty="0" smtClean="0">
              <a:solidFill>
                <a:srgbClr val="FF0066"/>
              </a:solidFill>
              <a:effectLst>
                <a:outerShdw blurRad="38100" dist="38100" dir="2700000" algn="tl">
                  <a:srgbClr val="000000"/>
                </a:outerShdw>
              </a:effectLst>
            </a:endParaRPr>
          </a:p>
          <a:p>
            <a:pPr eaLnBrk="1" fontAlgn="auto" hangingPunct="1">
              <a:spcAft>
                <a:spcPts val="0"/>
              </a:spcAft>
              <a:defRPr/>
            </a:pPr>
            <a:endParaRPr lang="en-US" sz="2000" i="1" dirty="0" smtClean="0">
              <a:solidFill>
                <a:schemeClr val="accent2"/>
              </a:solidFill>
              <a:effectLst>
                <a:outerShdw blurRad="38100" dist="38100" dir="2700000" algn="tl">
                  <a:srgbClr val="000000"/>
                </a:outerShdw>
              </a:effectLst>
            </a:endParaRPr>
          </a:p>
          <a:p>
            <a:pPr eaLnBrk="1" fontAlgn="auto" hangingPunct="1">
              <a:spcAft>
                <a:spcPts val="0"/>
              </a:spcAft>
              <a:buFont typeface="Wingdings" pitchFamily="2" charset="2"/>
              <a:buNone/>
              <a:defRPr/>
            </a:pPr>
            <a:endParaRPr lang="ru-RU" sz="2000" i="1" dirty="0" smtClean="0"/>
          </a:p>
        </p:txBody>
      </p:sp>
      <p:pic>
        <p:nvPicPr>
          <p:cNvPr id="29701" name="Picture 4" descr="цикл%20насилия"/>
          <p:cNvPicPr>
            <a:picLocks noChangeAspect="1" noChangeArrowheads="1"/>
          </p:cNvPicPr>
          <p:nvPr/>
        </p:nvPicPr>
        <p:blipFill>
          <a:blip r:embed="rId3" cstate="print"/>
          <a:srcRect/>
          <a:stretch>
            <a:fillRect/>
          </a:stretch>
        </p:blipFill>
        <p:spPr bwMode="auto">
          <a:xfrm>
            <a:off x="838200" y="1447800"/>
            <a:ext cx="7391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82946" name="Rectangle 2"/>
          <p:cNvSpPr>
            <a:spLocks noGrp="1" noRot="1" noChangeArrowheads="1"/>
          </p:cNvSpPr>
          <p:nvPr>
            <p:ph type="title"/>
          </p:nvPr>
        </p:nvSpPr>
        <p:spPr>
          <a:xfrm>
            <a:off x="381000" y="-36513"/>
            <a:ext cx="8385175" cy="1203326"/>
          </a:xfrm>
        </p:spPr>
        <p:txBody>
          <a:bodyPr/>
          <a:lstStyle/>
          <a:p>
            <a:pPr eaLnBrk="1" hangingPunct="1"/>
            <a:r>
              <a:rPr lang="ru-RU" altLang="ru-RU" sz="3600" b="1" dirty="0" smtClean="0">
                <a:solidFill>
                  <a:srgbClr val="C00000"/>
                </a:solidFill>
              </a:rPr>
              <a:t>Причины, по которым пострадавшие не хотят прибегать к помощи</a:t>
            </a:r>
          </a:p>
        </p:txBody>
      </p:sp>
      <p:sp>
        <p:nvSpPr>
          <p:cNvPr id="82947" name="Rectangle 3"/>
          <p:cNvSpPr>
            <a:spLocks noGrp="1" noRot="1" noChangeArrowheads="1"/>
          </p:cNvSpPr>
          <p:nvPr>
            <p:ph idx="1"/>
          </p:nvPr>
        </p:nvSpPr>
        <p:spPr>
          <a:xfrm>
            <a:off x="304800" y="1143000"/>
            <a:ext cx="8540750" cy="5715000"/>
          </a:xfrm>
        </p:spPr>
        <p:txBody>
          <a:bodyPr/>
          <a:lstStyle/>
          <a:p>
            <a:pPr eaLnBrk="1" hangingPunct="1">
              <a:lnSpc>
                <a:spcPct val="80000"/>
              </a:lnSpc>
            </a:pPr>
            <a:r>
              <a:rPr lang="ru-RU" altLang="ru-RU" sz="2800" smtClean="0"/>
              <a:t>Чувство вины и стыда</a:t>
            </a:r>
          </a:p>
          <a:p>
            <a:pPr eaLnBrk="1" hangingPunct="1">
              <a:lnSpc>
                <a:spcPct val="80000"/>
              </a:lnSpc>
            </a:pPr>
            <a:r>
              <a:rPr lang="ru-RU" altLang="ru-RU" sz="2800" smtClean="0"/>
              <a:t>Желание забыть произошедшее</a:t>
            </a:r>
          </a:p>
          <a:p>
            <a:pPr eaLnBrk="1" hangingPunct="1">
              <a:lnSpc>
                <a:spcPct val="80000"/>
              </a:lnSpc>
            </a:pPr>
            <a:r>
              <a:rPr lang="ru-RU" altLang="ru-RU" sz="2800" smtClean="0"/>
              <a:t>Недоверие к организациям, в которые необходимо обратиться, и негативный опыт</a:t>
            </a:r>
          </a:p>
          <a:p>
            <a:pPr eaLnBrk="1" hangingPunct="1">
              <a:lnSpc>
                <a:spcPct val="80000"/>
              </a:lnSpc>
            </a:pPr>
            <a:r>
              <a:rPr lang="ru-RU" altLang="ru-RU" sz="2800" smtClean="0"/>
              <a:t>Страх мести со стороны обидчика и нежелание снова встречаться с ним в суде</a:t>
            </a:r>
          </a:p>
          <a:p>
            <a:pPr eaLnBrk="1" hangingPunct="1">
              <a:lnSpc>
                <a:spcPct val="80000"/>
              </a:lnSpc>
            </a:pPr>
            <a:r>
              <a:rPr lang="ru-RU" altLang="ru-RU" sz="2800" smtClean="0"/>
              <a:t>Страх перед обвинением в свой адрес</a:t>
            </a:r>
          </a:p>
          <a:p>
            <a:pPr eaLnBrk="1" hangingPunct="1">
              <a:lnSpc>
                <a:spcPct val="80000"/>
              </a:lnSpc>
            </a:pPr>
            <a:r>
              <a:rPr lang="ru-RU" altLang="ru-RU" sz="2800" smtClean="0"/>
              <a:t>Нежелание «выносить сор из избы»</a:t>
            </a:r>
          </a:p>
          <a:p>
            <a:pPr eaLnBrk="1" hangingPunct="1">
              <a:lnSpc>
                <a:spcPct val="80000"/>
              </a:lnSpc>
            </a:pPr>
            <a:r>
              <a:rPr lang="ru-RU" altLang="ru-RU" sz="2800" smtClean="0"/>
              <a:t>Терпимость по отношению к обидчику</a:t>
            </a:r>
          </a:p>
          <a:p>
            <a:pPr eaLnBrk="1" hangingPunct="1">
              <a:lnSpc>
                <a:spcPct val="80000"/>
              </a:lnSpc>
            </a:pPr>
            <a:r>
              <a:rPr lang="ru-RU" altLang="ru-RU" sz="2800" smtClean="0"/>
              <a:t>Страх перед собственными эмоциями и агрессией</a:t>
            </a:r>
          </a:p>
          <a:p>
            <a:pPr eaLnBrk="1" hangingPunct="1">
              <a:lnSpc>
                <a:spcPct val="80000"/>
              </a:lnSpc>
            </a:pPr>
            <a:r>
              <a:rPr lang="ru-RU" altLang="ru-RU" sz="2800" smtClean="0"/>
              <a:t>Минимизация степени серьезности ситуации</a:t>
            </a:r>
          </a:p>
          <a:p>
            <a:pPr eaLnBrk="1" hangingPunct="1">
              <a:lnSpc>
                <a:spcPct val="80000"/>
              </a:lnSpc>
            </a:pPr>
            <a:r>
              <a:rPr lang="ru-RU" altLang="ru-RU" sz="2800" smtClean="0"/>
              <a:t>Ответственность («я должна сама найти выход»)</a:t>
            </a:r>
          </a:p>
          <a:p>
            <a:pPr eaLnBrk="1" hangingPunct="1">
              <a:lnSpc>
                <a:spcPct val="80000"/>
              </a:lnSpc>
            </a:pPr>
            <a:r>
              <a:rPr lang="ru-RU" altLang="ru-RU" sz="2800" smtClean="0"/>
              <a:t>Наличие симптомов психологической травмы (неуверенность в себе, замкнутость, запуганность и т.д.)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wipe(left)">
                                      <p:cBhvr>
                                        <p:cTn id="12" dur="500"/>
                                        <p:tgtEl>
                                          <p:spTgt spid="82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Effect transition="in" filter="wipe(left)">
                                      <p:cBhvr>
                                        <p:cTn id="17" dur="500"/>
                                        <p:tgtEl>
                                          <p:spTgt spid="829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947">
                                            <p:txEl>
                                              <p:pRg st="2" end="2"/>
                                            </p:txEl>
                                          </p:spTgt>
                                        </p:tgtEl>
                                        <p:attrNameLst>
                                          <p:attrName>style.visibility</p:attrName>
                                        </p:attrNameLst>
                                      </p:cBhvr>
                                      <p:to>
                                        <p:strVal val="visible"/>
                                      </p:to>
                                    </p:set>
                                    <p:animEffect transition="in" filter="wipe(left)">
                                      <p:cBhvr>
                                        <p:cTn id="22" dur="500"/>
                                        <p:tgtEl>
                                          <p:spTgt spid="829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947">
                                            <p:txEl>
                                              <p:pRg st="3" end="3"/>
                                            </p:txEl>
                                          </p:spTgt>
                                        </p:tgtEl>
                                        <p:attrNameLst>
                                          <p:attrName>style.visibility</p:attrName>
                                        </p:attrNameLst>
                                      </p:cBhvr>
                                      <p:to>
                                        <p:strVal val="visible"/>
                                      </p:to>
                                    </p:set>
                                    <p:animEffect transition="in" filter="wipe(left)">
                                      <p:cBhvr>
                                        <p:cTn id="27" dur="500"/>
                                        <p:tgtEl>
                                          <p:spTgt spid="829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2947">
                                            <p:txEl>
                                              <p:pRg st="4" end="4"/>
                                            </p:txEl>
                                          </p:spTgt>
                                        </p:tgtEl>
                                        <p:attrNameLst>
                                          <p:attrName>style.visibility</p:attrName>
                                        </p:attrNameLst>
                                      </p:cBhvr>
                                      <p:to>
                                        <p:strVal val="visible"/>
                                      </p:to>
                                    </p:set>
                                    <p:animEffect transition="in" filter="wipe(left)">
                                      <p:cBhvr>
                                        <p:cTn id="32" dur="500"/>
                                        <p:tgtEl>
                                          <p:spTgt spid="829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2947">
                                            <p:txEl>
                                              <p:pRg st="5" end="5"/>
                                            </p:txEl>
                                          </p:spTgt>
                                        </p:tgtEl>
                                        <p:attrNameLst>
                                          <p:attrName>style.visibility</p:attrName>
                                        </p:attrNameLst>
                                      </p:cBhvr>
                                      <p:to>
                                        <p:strVal val="visible"/>
                                      </p:to>
                                    </p:set>
                                    <p:animEffect transition="in" filter="wipe(left)">
                                      <p:cBhvr>
                                        <p:cTn id="37" dur="500"/>
                                        <p:tgtEl>
                                          <p:spTgt spid="829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2947">
                                            <p:txEl>
                                              <p:pRg st="6" end="6"/>
                                            </p:txEl>
                                          </p:spTgt>
                                        </p:tgtEl>
                                        <p:attrNameLst>
                                          <p:attrName>style.visibility</p:attrName>
                                        </p:attrNameLst>
                                      </p:cBhvr>
                                      <p:to>
                                        <p:strVal val="visible"/>
                                      </p:to>
                                    </p:set>
                                    <p:animEffect transition="in" filter="wipe(left)">
                                      <p:cBhvr>
                                        <p:cTn id="42" dur="500"/>
                                        <p:tgtEl>
                                          <p:spTgt spid="829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2947">
                                            <p:txEl>
                                              <p:pRg st="7" end="7"/>
                                            </p:txEl>
                                          </p:spTgt>
                                        </p:tgtEl>
                                        <p:attrNameLst>
                                          <p:attrName>style.visibility</p:attrName>
                                        </p:attrNameLst>
                                      </p:cBhvr>
                                      <p:to>
                                        <p:strVal val="visible"/>
                                      </p:to>
                                    </p:set>
                                    <p:animEffect transition="in" filter="wipe(left)">
                                      <p:cBhvr>
                                        <p:cTn id="47" dur="500"/>
                                        <p:tgtEl>
                                          <p:spTgt spid="8294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2947">
                                            <p:txEl>
                                              <p:pRg st="8" end="8"/>
                                            </p:txEl>
                                          </p:spTgt>
                                        </p:tgtEl>
                                        <p:attrNameLst>
                                          <p:attrName>style.visibility</p:attrName>
                                        </p:attrNameLst>
                                      </p:cBhvr>
                                      <p:to>
                                        <p:strVal val="visible"/>
                                      </p:to>
                                    </p:set>
                                    <p:animEffect transition="in" filter="wipe(left)">
                                      <p:cBhvr>
                                        <p:cTn id="52" dur="500"/>
                                        <p:tgtEl>
                                          <p:spTgt spid="8294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2947">
                                            <p:txEl>
                                              <p:pRg st="9" end="9"/>
                                            </p:txEl>
                                          </p:spTgt>
                                        </p:tgtEl>
                                        <p:attrNameLst>
                                          <p:attrName>style.visibility</p:attrName>
                                        </p:attrNameLst>
                                      </p:cBhvr>
                                      <p:to>
                                        <p:strVal val="visible"/>
                                      </p:to>
                                    </p:set>
                                    <p:animEffect transition="in" filter="wipe(left)">
                                      <p:cBhvr>
                                        <p:cTn id="57" dur="500"/>
                                        <p:tgtEl>
                                          <p:spTgt spid="82947">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2947">
                                            <p:txEl>
                                              <p:pRg st="10" end="10"/>
                                            </p:txEl>
                                          </p:spTgt>
                                        </p:tgtEl>
                                        <p:attrNameLst>
                                          <p:attrName>style.visibility</p:attrName>
                                        </p:attrNameLst>
                                      </p:cBhvr>
                                      <p:to>
                                        <p:strVal val="visible"/>
                                      </p:to>
                                    </p:set>
                                    <p:animEffect transition="in" filter="wipe(left)">
                                      <p:cBhvr>
                                        <p:cTn id="62" dur="500"/>
                                        <p:tgtEl>
                                          <p:spTgt spid="829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59746" name="Rectangle 2"/>
          <p:cNvSpPr>
            <a:spLocks noGrp="1" noRot="1" noChangeArrowheads="1"/>
          </p:cNvSpPr>
          <p:nvPr>
            <p:ph type="title"/>
          </p:nvPr>
        </p:nvSpPr>
        <p:spPr>
          <a:xfrm>
            <a:off x="457200" y="244475"/>
            <a:ext cx="8385175" cy="669925"/>
          </a:xfrm>
        </p:spPr>
        <p:txBody>
          <a:bodyPr/>
          <a:lstStyle/>
          <a:p>
            <a:pPr eaLnBrk="1" hangingPunct="1"/>
            <a:r>
              <a:rPr lang="ru-RU" altLang="ru-RU" sz="4000" b="1" smtClean="0">
                <a:solidFill>
                  <a:srgbClr val="C00000"/>
                </a:solidFill>
              </a:rPr>
              <a:t>МИФЫ и ФАКТЫ о насилии</a:t>
            </a:r>
          </a:p>
        </p:txBody>
      </p:sp>
      <p:sp>
        <p:nvSpPr>
          <p:cNvPr id="159747" name="Rectangle 3"/>
          <p:cNvSpPr>
            <a:spLocks noGrp="1" noRot="1" noChangeArrowheads="1"/>
          </p:cNvSpPr>
          <p:nvPr>
            <p:ph idx="1"/>
          </p:nvPr>
        </p:nvSpPr>
        <p:spPr>
          <a:xfrm>
            <a:off x="304800" y="1143000"/>
            <a:ext cx="8839200" cy="4953000"/>
          </a:xfrm>
        </p:spPr>
        <p:txBody>
          <a:bodyPr/>
          <a:lstStyle/>
          <a:p>
            <a:pPr marL="609600" indent="-609600" eaLnBrk="1" hangingPunct="1">
              <a:buFont typeface="Wingdings" pitchFamily="2" charset="2"/>
              <a:buAutoNum type="arabicPeriod"/>
            </a:pPr>
            <a:r>
              <a:rPr lang="ru-RU" altLang="ru-RU" sz="3000" b="1" smtClean="0">
                <a:latin typeface="Arial" pitchFamily="34" charset="0"/>
                <a:cs typeface="Arial" pitchFamily="34" charset="0"/>
              </a:rPr>
              <a:t>Домашнее насилие – не преступление, а просто скандал, семейное дело.</a:t>
            </a:r>
          </a:p>
          <a:p>
            <a:pPr marL="609600" indent="-609600" eaLnBrk="1" hangingPunct="1">
              <a:buFont typeface="Wingdings" pitchFamily="2" charset="2"/>
              <a:buAutoNum type="arabicPeriod"/>
            </a:pPr>
            <a:r>
              <a:rPr lang="ru-RU" altLang="ru-RU" sz="3000" b="1" smtClean="0">
                <a:latin typeface="Arial" pitchFamily="34" charset="0"/>
                <a:cs typeface="Arial" pitchFamily="34" charset="0"/>
              </a:rPr>
              <a:t>Некоторые дети / женщины / родители провоцируют насилие и заслуживают его.</a:t>
            </a:r>
          </a:p>
          <a:p>
            <a:pPr marL="609600" indent="-609600" eaLnBrk="1" hangingPunct="1">
              <a:buFont typeface="Wingdings" pitchFamily="2" charset="2"/>
              <a:buAutoNum type="arabicPeriod"/>
            </a:pPr>
            <a:r>
              <a:rPr lang="ru-RU" altLang="ru-RU" sz="3000" b="1" smtClean="0">
                <a:latin typeface="Arial" pitchFamily="34" charset="0"/>
                <a:cs typeface="Arial" pitchFamily="34" charset="0"/>
              </a:rPr>
              <a:t>Причиной насилия является алкоголь.</a:t>
            </a:r>
          </a:p>
          <a:p>
            <a:pPr marL="609600" indent="-609600" eaLnBrk="1" hangingPunct="1">
              <a:buFont typeface="Wingdings" pitchFamily="2" charset="2"/>
              <a:buAutoNum type="arabicPeriod"/>
            </a:pPr>
            <a:r>
              <a:rPr lang="ru-RU" altLang="ru-RU" sz="3000" b="1" smtClean="0">
                <a:latin typeface="Arial" pitchFamily="34" charset="0"/>
                <a:cs typeface="Arial" pitchFamily="34" charset="0"/>
              </a:rPr>
              <a:t>Детям нужен их отец, даже если он агрессивен.</a:t>
            </a:r>
          </a:p>
          <a:p>
            <a:pPr marL="609600" indent="-609600" eaLnBrk="1" hangingPunct="1">
              <a:buFont typeface="Wingdings" pitchFamily="2" charset="2"/>
              <a:buAutoNum type="arabicPeriod"/>
            </a:pPr>
            <a:r>
              <a:rPr lang="ru-RU" altLang="ru-RU" sz="3000" b="1" smtClean="0">
                <a:latin typeface="Arial" pitchFamily="34" charset="0"/>
                <a:cs typeface="Arial" pitchFamily="34" charset="0"/>
              </a:rPr>
              <a:t>Насилие прекратится, «когда …..»</a:t>
            </a:r>
          </a:p>
          <a:p>
            <a:pPr marL="609600" indent="-609600" eaLnBrk="1" hangingPunct="1">
              <a:buFont typeface="Wingdings" pitchFamily="2" charset="2"/>
              <a:buAutoNum type="arabicPeriod"/>
            </a:pPr>
            <a:r>
              <a:rPr lang="ru-RU" altLang="ru-RU" sz="3000" b="1" smtClean="0">
                <a:latin typeface="Arial" pitchFamily="34" charset="0"/>
                <a:cs typeface="Arial" pitchFamily="34" charset="0"/>
              </a:rPr>
              <a:t>Насилие возникает из-за кризисов и стрессов.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20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747">
                                            <p:txEl>
                                              <p:pRg st="0" end="0"/>
                                            </p:txEl>
                                          </p:spTgt>
                                        </p:tgtEl>
                                        <p:attrNameLst>
                                          <p:attrName>style.visibility</p:attrName>
                                        </p:attrNameLst>
                                      </p:cBhvr>
                                      <p:to>
                                        <p:strVal val="visible"/>
                                      </p:to>
                                    </p:set>
                                    <p:animEffect transition="in" filter="wipe(left)">
                                      <p:cBhvr>
                                        <p:cTn id="12" dur="500"/>
                                        <p:tgtEl>
                                          <p:spTgt spid="159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9747">
                                            <p:txEl>
                                              <p:pRg st="1" end="1"/>
                                            </p:txEl>
                                          </p:spTgt>
                                        </p:tgtEl>
                                        <p:attrNameLst>
                                          <p:attrName>style.visibility</p:attrName>
                                        </p:attrNameLst>
                                      </p:cBhvr>
                                      <p:to>
                                        <p:strVal val="visible"/>
                                      </p:to>
                                    </p:set>
                                    <p:animEffect transition="in" filter="wipe(left)">
                                      <p:cBhvr>
                                        <p:cTn id="17" dur="500"/>
                                        <p:tgtEl>
                                          <p:spTgt spid="159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9747">
                                            <p:txEl>
                                              <p:pRg st="2" end="2"/>
                                            </p:txEl>
                                          </p:spTgt>
                                        </p:tgtEl>
                                        <p:attrNameLst>
                                          <p:attrName>style.visibility</p:attrName>
                                        </p:attrNameLst>
                                      </p:cBhvr>
                                      <p:to>
                                        <p:strVal val="visible"/>
                                      </p:to>
                                    </p:set>
                                    <p:animEffect transition="in" filter="wipe(left)">
                                      <p:cBhvr>
                                        <p:cTn id="22" dur="500"/>
                                        <p:tgtEl>
                                          <p:spTgt spid="1597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9747">
                                            <p:txEl>
                                              <p:pRg st="3" end="3"/>
                                            </p:txEl>
                                          </p:spTgt>
                                        </p:tgtEl>
                                        <p:attrNameLst>
                                          <p:attrName>style.visibility</p:attrName>
                                        </p:attrNameLst>
                                      </p:cBhvr>
                                      <p:to>
                                        <p:strVal val="visible"/>
                                      </p:to>
                                    </p:set>
                                    <p:animEffect transition="in" filter="wipe(left)">
                                      <p:cBhvr>
                                        <p:cTn id="27" dur="500"/>
                                        <p:tgtEl>
                                          <p:spTgt spid="1597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9747">
                                            <p:txEl>
                                              <p:pRg st="4" end="4"/>
                                            </p:txEl>
                                          </p:spTgt>
                                        </p:tgtEl>
                                        <p:attrNameLst>
                                          <p:attrName>style.visibility</p:attrName>
                                        </p:attrNameLst>
                                      </p:cBhvr>
                                      <p:to>
                                        <p:strVal val="visible"/>
                                      </p:to>
                                    </p:set>
                                    <p:animEffect transition="in" filter="wipe(left)">
                                      <p:cBhvr>
                                        <p:cTn id="32" dur="500"/>
                                        <p:tgtEl>
                                          <p:spTgt spid="1597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9747">
                                            <p:txEl>
                                              <p:pRg st="5" end="5"/>
                                            </p:txEl>
                                          </p:spTgt>
                                        </p:tgtEl>
                                        <p:attrNameLst>
                                          <p:attrName>style.visibility</p:attrName>
                                        </p:attrNameLst>
                                      </p:cBhvr>
                                      <p:to>
                                        <p:strVal val="visible"/>
                                      </p:to>
                                    </p:set>
                                    <p:animEffect transition="in" filter="wipe(left)">
                                      <p:cBhvr>
                                        <p:cTn id="37" dur="500"/>
                                        <p:tgtEl>
                                          <p:spTgt spid="159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2771" name="Объект 2"/>
          <p:cNvSpPr>
            <a:spLocks noGrp="1"/>
          </p:cNvSpPr>
          <p:nvPr>
            <p:ph idx="1"/>
          </p:nvPr>
        </p:nvSpPr>
        <p:spPr>
          <a:xfrm>
            <a:off x="1219200" y="1600200"/>
            <a:ext cx="7391400" cy="4525963"/>
          </a:xfrm>
        </p:spPr>
        <p:txBody>
          <a:bodyPr/>
          <a:lstStyle/>
          <a:p>
            <a:pPr marL="0" indent="0">
              <a:buFont typeface="Arial" pitchFamily="34" charset="0"/>
              <a:buNone/>
            </a:pPr>
            <a:r>
              <a:rPr lang="ru-RU" altLang="ru-RU" sz="4400" b="1" dirty="0" smtClean="0"/>
              <a:t>«Мифы» о насилии  помогают снять с человека, применяющего насилие, ответственность за свое поведение</a:t>
            </a:r>
          </a:p>
        </p:txBody>
      </p:sp>
      <p:sp>
        <p:nvSpPr>
          <p:cNvPr id="4" name="Rectangle 2"/>
          <p:cNvSpPr>
            <a:spLocks noGrp="1" noRot="1" noChangeArrowheads="1"/>
          </p:cNvSpPr>
          <p:nvPr>
            <p:ph type="title"/>
          </p:nvPr>
        </p:nvSpPr>
        <p:spPr/>
        <p:txBody>
          <a:bodyPr/>
          <a:lstStyle/>
          <a:p>
            <a:pPr eaLnBrk="1" hangingPunct="1"/>
            <a:r>
              <a:rPr lang="ru-RU" altLang="ru-RU" sz="4000" b="1" smtClean="0">
                <a:solidFill>
                  <a:srgbClr val="C00000"/>
                </a:solidFill>
              </a:rPr>
              <a:t>МИФЫ  о насилии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228600" y="274638"/>
            <a:ext cx="8763000" cy="487362"/>
          </a:xfrm>
        </p:spPr>
        <p:txBody>
          <a:bodyPr/>
          <a:lstStyle/>
          <a:p>
            <a:r>
              <a:rPr lang="ru-RU" b="1" dirty="0" smtClean="0">
                <a:solidFill>
                  <a:srgbClr val="FF0000"/>
                </a:solidFill>
              </a:rPr>
              <a:t>Причины агрессивного поведения</a:t>
            </a:r>
            <a:endParaRPr lang="ru-RU" dirty="0">
              <a:solidFill>
                <a:srgbClr val="FF0000"/>
              </a:solidFill>
            </a:endParaRPr>
          </a:p>
        </p:txBody>
      </p:sp>
      <p:sp>
        <p:nvSpPr>
          <p:cNvPr id="3" name="Содержимое 2"/>
          <p:cNvSpPr>
            <a:spLocks noGrp="1"/>
          </p:cNvSpPr>
          <p:nvPr>
            <p:ph idx="1"/>
          </p:nvPr>
        </p:nvSpPr>
        <p:spPr>
          <a:xfrm>
            <a:off x="304800" y="914400"/>
            <a:ext cx="8534400" cy="4525963"/>
          </a:xfrm>
        </p:spPr>
        <p:txBody>
          <a:bodyPr/>
          <a:lstStyle/>
          <a:p>
            <a:r>
              <a:rPr lang="ru-RU" b="1" dirty="0" smtClean="0"/>
              <a:t>Теория природной предрасположенности человека к насилию. (</a:t>
            </a:r>
            <a:r>
              <a:rPr lang="ru-RU" dirty="0" smtClean="0"/>
              <a:t>Конрад Лоренц) в основе агрессивного поведения человека виновата эволюция, инстинкт борьбы за выживание. Насилие свойственно природе человека, так как он тоже из животного мира, где господствуют доминирование, иерархия, агрессивность.  Блокируется это культурой, демократическим развитием общества, законами и тогда человек поднимается на уровень поистине человеческий.</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228600" y="274638"/>
            <a:ext cx="8763000" cy="487362"/>
          </a:xfrm>
        </p:spPr>
        <p:txBody>
          <a:bodyPr/>
          <a:lstStyle/>
          <a:p>
            <a:r>
              <a:rPr lang="ru-RU" b="1" dirty="0" smtClean="0">
                <a:solidFill>
                  <a:srgbClr val="FF0000"/>
                </a:solidFill>
              </a:rPr>
              <a:t>Причины агрессивного поведения</a:t>
            </a:r>
            <a:endParaRPr lang="ru-RU" dirty="0">
              <a:solidFill>
                <a:srgbClr val="FF0000"/>
              </a:solidFill>
            </a:endParaRPr>
          </a:p>
        </p:txBody>
      </p:sp>
      <p:sp>
        <p:nvSpPr>
          <p:cNvPr id="3" name="Содержимое 2"/>
          <p:cNvSpPr>
            <a:spLocks noGrp="1"/>
          </p:cNvSpPr>
          <p:nvPr>
            <p:ph idx="1"/>
          </p:nvPr>
        </p:nvSpPr>
        <p:spPr>
          <a:xfrm>
            <a:off x="304800" y="914400"/>
            <a:ext cx="8534400" cy="4525963"/>
          </a:xfrm>
        </p:spPr>
        <p:txBody>
          <a:bodyPr/>
          <a:lstStyle/>
          <a:p>
            <a:r>
              <a:rPr lang="ru-RU" b="1" dirty="0" smtClean="0"/>
              <a:t>Социобиологический подход: </a:t>
            </a:r>
            <a:r>
              <a:rPr lang="ru-RU" dirty="0" smtClean="0"/>
              <a:t>источником агрессии являются внешние факторы  (жара, теснота и т.д.) фрустрация – агрессия. </a:t>
            </a:r>
          </a:p>
          <a:p>
            <a:r>
              <a:rPr lang="ru-RU" b="1" dirty="0" err="1" smtClean="0"/>
              <a:t>Социокультурная</a:t>
            </a:r>
            <a:r>
              <a:rPr lang="ru-RU" b="1" dirty="0" smtClean="0"/>
              <a:t> теория </a:t>
            </a:r>
            <a:r>
              <a:rPr lang="ru-RU" dirty="0" smtClean="0"/>
              <a:t>(корни насилия кроются в социальной структуре и целом комплексе ценностей, традиций, обычаев, привычек и взглядов, существующих в обществе). Насилие в семье – сложный  продукт долгой патриархальной традиции, как в России, так и в других странах.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228600" y="274638"/>
            <a:ext cx="8763000" cy="487362"/>
          </a:xfrm>
        </p:spPr>
        <p:txBody>
          <a:bodyPr/>
          <a:lstStyle/>
          <a:p>
            <a:r>
              <a:rPr lang="ru-RU" b="1" dirty="0" smtClean="0">
                <a:solidFill>
                  <a:srgbClr val="FF0000"/>
                </a:solidFill>
              </a:rPr>
              <a:t>Причины агрессивного поведения</a:t>
            </a:r>
            <a:endParaRPr lang="ru-RU" dirty="0">
              <a:solidFill>
                <a:srgbClr val="FF0000"/>
              </a:solidFill>
            </a:endParaRPr>
          </a:p>
        </p:txBody>
      </p:sp>
      <p:sp>
        <p:nvSpPr>
          <p:cNvPr id="3" name="Содержимое 2"/>
          <p:cNvSpPr>
            <a:spLocks noGrp="1"/>
          </p:cNvSpPr>
          <p:nvPr>
            <p:ph idx="1"/>
          </p:nvPr>
        </p:nvSpPr>
        <p:spPr>
          <a:xfrm>
            <a:off x="304800" y="914400"/>
            <a:ext cx="8534400" cy="4525963"/>
          </a:xfrm>
        </p:spPr>
        <p:txBody>
          <a:bodyPr/>
          <a:lstStyle/>
          <a:p>
            <a:r>
              <a:rPr lang="ru-RU" b="1" dirty="0" smtClean="0"/>
              <a:t>Теория личностных девиаций в жизнедеятельности индивидуумов: </a:t>
            </a:r>
            <a:r>
              <a:rPr lang="ru-RU" dirty="0" smtClean="0"/>
              <a:t>неблагоприятные условия формирования личности в семье, детском коллективе, которые объясняют недостаточный уровень развития личности и происхождение негативных нравственно-психологических свойств индивида; употребление спиртных напитков, наркотиков; генетическая предрасположенность; психические заболевания; стрессы и др. </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3795" name="Rectangle 2"/>
          <p:cNvSpPr>
            <a:spLocks noGrp="1" noRot="1" noChangeArrowheads="1"/>
          </p:cNvSpPr>
          <p:nvPr>
            <p:ph type="title"/>
          </p:nvPr>
        </p:nvSpPr>
        <p:spPr>
          <a:xfrm>
            <a:off x="457200" y="12700"/>
            <a:ext cx="8385175" cy="517525"/>
          </a:xfrm>
        </p:spPr>
        <p:txBody>
          <a:bodyPr/>
          <a:lstStyle/>
          <a:p>
            <a:pPr eaLnBrk="1" hangingPunct="1"/>
            <a:r>
              <a:rPr lang="ru-RU" altLang="ru-RU" sz="4800" b="1" smtClean="0">
                <a:solidFill>
                  <a:srgbClr val="C00000"/>
                </a:solidFill>
              </a:rPr>
              <a:t>Роль специалистов</a:t>
            </a:r>
          </a:p>
        </p:txBody>
      </p:sp>
      <p:sp>
        <p:nvSpPr>
          <p:cNvPr id="33796" name="Rectangle 3"/>
          <p:cNvSpPr>
            <a:spLocks noGrp="1" noRot="1" noChangeArrowheads="1"/>
          </p:cNvSpPr>
          <p:nvPr>
            <p:ph type="body" idx="1"/>
          </p:nvPr>
        </p:nvSpPr>
        <p:spPr>
          <a:xfrm>
            <a:off x="228600" y="685800"/>
            <a:ext cx="8915400" cy="6172200"/>
          </a:xfrm>
        </p:spPr>
        <p:txBody>
          <a:bodyPr/>
          <a:lstStyle/>
          <a:p>
            <a:pPr eaLnBrk="1" hangingPunct="1">
              <a:lnSpc>
                <a:spcPct val="80000"/>
              </a:lnSpc>
              <a:buFont typeface="Wingdings" pitchFamily="2" charset="2"/>
              <a:buNone/>
            </a:pPr>
            <a:r>
              <a:rPr lang="ru-RU" altLang="ru-RU" sz="2400" smtClean="0">
                <a:latin typeface="Arial" pitchFamily="34" charset="0"/>
                <a:cs typeface="Arial" pitchFamily="34" charset="0"/>
              </a:rPr>
              <a:t>Важно осознавать свое собственное отношение, убеждения, чувства и опыт, связанные с насилием в отношении женщин и детей, в противном случае могут появиться цинизм, желание обвинить пострадавших, дистанцирование и равнодушие в работе.</a:t>
            </a:r>
            <a:endParaRPr lang="ru-RU" altLang="ru-RU" sz="2400" i="1" smtClean="0">
              <a:latin typeface="Arial" pitchFamily="34" charset="0"/>
              <a:cs typeface="Arial" pitchFamily="34" charset="0"/>
            </a:endParaRPr>
          </a:p>
          <a:p>
            <a:pPr eaLnBrk="1" hangingPunct="1">
              <a:lnSpc>
                <a:spcPct val="80000"/>
              </a:lnSpc>
              <a:buFont typeface="Wingdings" pitchFamily="2" charset="2"/>
              <a:buNone/>
            </a:pPr>
            <a:endParaRPr lang="ru-RU" altLang="ru-RU" sz="1000" i="1" smtClean="0">
              <a:latin typeface="Arial" pitchFamily="34" charset="0"/>
              <a:cs typeface="Arial" pitchFamily="34" charset="0"/>
            </a:endParaRPr>
          </a:p>
          <a:p>
            <a:pPr eaLnBrk="1" hangingPunct="1">
              <a:lnSpc>
                <a:spcPct val="80000"/>
              </a:lnSpc>
              <a:buFont typeface="Wingdings" pitchFamily="2" charset="2"/>
              <a:buNone/>
            </a:pPr>
            <a:r>
              <a:rPr lang="ru-RU" altLang="ru-RU" sz="2400" b="1" i="1" smtClean="0">
                <a:latin typeface="Arial" pitchFamily="34" charset="0"/>
                <a:cs typeface="Arial" pitchFamily="34" charset="0"/>
              </a:rPr>
              <a:t>Важно помнить следующее:</a:t>
            </a:r>
            <a:endParaRPr lang="ru-RU" altLang="ru-RU" sz="2400" b="1" smtClean="0">
              <a:latin typeface="Arial" pitchFamily="34" charset="0"/>
              <a:cs typeface="Arial" pitchFamily="34" charset="0"/>
            </a:endParaRPr>
          </a:p>
          <a:p>
            <a:pPr eaLnBrk="1" hangingPunct="1">
              <a:lnSpc>
                <a:spcPct val="80000"/>
              </a:lnSpc>
            </a:pPr>
            <a:r>
              <a:rPr lang="ru-RU" altLang="ru-RU" sz="2400" smtClean="0">
                <a:latin typeface="Arial" pitchFamily="34" charset="0"/>
                <a:cs typeface="Arial" pitchFamily="34" charset="0"/>
              </a:rPr>
              <a:t>не медлите и не торопитесь: не ждите немедленных результатов своего вмешательства; </a:t>
            </a:r>
          </a:p>
          <a:p>
            <a:pPr eaLnBrk="1" hangingPunct="1">
              <a:lnSpc>
                <a:spcPct val="80000"/>
              </a:lnSpc>
            </a:pPr>
            <a:r>
              <a:rPr lang="ru-RU" altLang="ru-RU" sz="2400" smtClean="0">
                <a:latin typeface="Arial" pitchFamily="34" charset="0"/>
                <a:cs typeface="Arial" pitchFamily="34" charset="0"/>
              </a:rPr>
              <a:t>не допускайте недооценки мелких происшествий в жизни пострадавшего;</a:t>
            </a:r>
          </a:p>
          <a:p>
            <a:pPr eaLnBrk="1" hangingPunct="1">
              <a:lnSpc>
                <a:spcPct val="80000"/>
              </a:lnSpc>
            </a:pPr>
            <a:r>
              <a:rPr lang="ru-RU" altLang="ru-RU" sz="2400" smtClean="0">
                <a:latin typeface="Arial" pitchFamily="34" charset="0"/>
                <a:cs typeface="Arial" pitchFamily="34" charset="0"/>
              </a:rPr>
              <a:t>вместе с пострадавшими обсудите различные направления дальнейших действий, не останавливайтесь на одном решении;</a:t>
            </a:r>
          </a:p>
          <a:p>
            <a:pPr eaLnBrk="1" hangingPunct="1">
              <a:lnSpc>
                <a:spcPct val="80000"/>
              </a:lnSpc>
            </a:pPr>
            <a:r>
              <a:rPr lang="ru-RU" altLang="ru-RU" sz="2400" smtClean="0">
                <a:latin typeface="Arial" pitchFamily="34" charset="0"/>
                <a:cs typeface="Arial" pitchFamily="34" charset="0"/>
              </a:rPr>
              <a:t>научитесь откровенно говорить со своими коллегами;</a:t>
            </a:r>
          </a:p>
          <a:p>
            <a:pPr eaLnBrk="1" hangingPunct="1">
              <a:lnSpc>
                <a:spcPct val="80000"/>
              </a:lnSpc>
            </a:pPr>
            <a:r>
              <a:rPr lang="ru-RU" altLang="ru-RU" sz="2400" smtClean="0">
                <a:latin typeface="Arial" pitchFamily="34" charset="0"/>
                <a:cs typeface="Arial" pitchFamily="34" charset="0"/>
              </a:rPr>
              <a:t>обращайтесь за помощью, если вам пришлось столкнуться с насилием;</a:t>
            </a:r>
          </a:p>
          <a:p>
            <a:pPr eaLnBrk="1" hangingPunct="1">
              <a:lnSpc>
                <a:spcPct val="80000"/>
              </a:lnSpc>
            </a:pPr>
            <a:r>
              <a:rPr lang="ru-RU" altLang="ru-RU" sz="2400" smtClean="0">
                <a:latin typeface="Arial" pitchFamily="34" charset="0"/>
                <a:cs typeface="Arial" pitchFamily="34" charset="0"/>
              </a:rPr>
              <a:t>обращайтесь за консультациями, помощью и проходите профессиональную подготовку.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304800" y="1600200"/>
            <a:ext cx="8382000" cy="4525963"/>
          </a:xfrm>
        </p:spPr>
        <p:txBody>
          <a:bodyPr/>
          <a:lstStyle/>
          <a:p>
            <a:r>
              <a:rPr lang="ru-RU" sz="2800" dirty="0" smtClean="0"/>
              <a:t>Органы образования на региональном и местном уровне, выполняя приоритетные направления Стратегии национальной безопасности Российской Федерации до 2020 года в области образования, утвержденной Указом Президента РФ от 12.05.2009 г. N 537, осуществляют свои основные функции по оказанию психолого-педагогической помощи населению. </a:t>
            </a:r>
          </a:p>
          <a:p>
            <a:r>
              <a:rPr lang="ru-RU" sz="2800" dirty="0" smtClean="0"/>
              <a:t>Наряду с осуществлением своих основных функций органы и учреждения образования оказывают содействие в реализации уголовной политики, в защите граждан от преступных посягательств.</a:t>
            </a:r>
          </a:p>
          <a:p>
            <a:endParaRPr lang="ru-RU" sz="2800" dirty="0"/>
          </a:p>
        </p:txBody>
      </p:sp>
      <p:sp>
        <p:nvSpPr>
          <p:cNvPr id="252929" name="Rectangle 1"/>
          <p:cNvSpPr>
            <a:spLocks noChangeArrowheads="1"/>
          </p:cNvSpPr>
          <p:nvPr/>
        </p:nvSpPr>
        <p:spPr bwMode="auto">
          <a:xfrm>
            <a:off x="0" y="99581"/>
            <a:ext cx="9144000" cy="1384995"/>
          </a:xfrm>
          <a:prstGeom prst="rect">
            <a:avLst/>
          </a:prstGeom>
          <a:no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tab pos="539750" algn="l"/>
              </a:tabLst>
            </a:pP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РОЛЬ РАБОТНИКОВ ОБРАЗОВАНИЯ В СИСТЕМЕ ПРОФИЛАКТИКИ, МЕЖВЕДОМСТВЕННОЕ ВЗАИМОДЕЙСТВИЕ. </a:t>
            </a:r>
            <a:endParaRPr kumimoji="0" lang="ru-RU" sz="3600" b="1" i="0" u="none" strike="noStrike" cap="none" normalizeH="0" baseline="0" dirty="0" smtClean="0">
              <a:ln>
                <a:noFill/>
              </a:ln>
              <a:solidFill>
                <a:srgbClr val="FF0000"/>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cstate="print"/>
          <a:srcRect/>
          <a:stretch>
            <a:fillRect/>
          </a:stretch>
        </p:blipFill>
        <p:spPr bwMode="auto">
          <a:xfrm>
            <a:off x="0" y="-6350"/>
            <a:ext cx="9144000" cy="6864350"/>
          </a:xfrm>
          <a:prstGeom prst="rect">
            <a:avLst/>
          </a:prstGeom>
          <a:noFill/>
          <a:ln w="9525">
            <a:noFill/>
            <a:miter lim="800000"/>
            <a:headEnd/>
            <a:tailEnd/>
          </a:ln>
        </p:spPr>
      </p:pic>
      <p:sp>
        <p:nvSpPr>
          <p:cNvPr id="8196" name="Title 5"/>
          <p:cNvSpPr>
            <a:spLocks noGrp="1"/>
          </p:cNvSpPr>
          <p:nvPr>
            <p:ph type="title" idx="4294967295"/>
          </p:nvPr>
        </p:nvSpPr>
        <p:spPr>
          <a:xfrm>
            <a:off x="457200" y="0"/>
            <a:ext cx="8385175" cy="457200"/>
          </a:xfrm>
        </p:spPr>
        <p:txBody>
          <a:bodyPr/>
          <a:lstStyle/>
          <a:p>
            <a:pPr eaLnBrk="1" hangingPunct="1"/>
            <a:r>
              <a:rPr lang="en-GB" altLang="ru-RU" b="1" dirty="0" err="1" smtClean="0">
                <a:solidFill>
                  <a:srgbClr val="C00000"/>
                </a:solidFill>
              </a:rPr>
              <a:t>Насилие</a:t>
            </a:r>
            <a:r>
              <a:rPr lang="en-GB" altLang="ru-RU" b="1" dirty="0" smtClean="0">
                <a:solidFill>
                  <a:srgbClr val="C00000"/>
                </a:solidFill>
              </a:rPr>
              <a:t> </a:t>
            </a:r>
            <a:r>
              <a:rPr lang="ru-RU" altLang="ru-RU" b="1" dirty="0" smtClean="0">
                <a:solidFill>
                  <a:srgbClr val="C00000"/>
                </a:solidFill>
              </a:rPr>
              <a:t>над детьми</a:t>
            </a:r>
            <a:endParaRPr lang="en-US" altLang="ru-RU" b="1" dirty="0" smtClean="0">
              <a:solidFill>
                <a:srgbClr val="C00000"/>
              </a:solidFill>
            </a:endParaRPr>
          </a:p>
        </p:txBody>
      </p:sp>
      <p:sp>
        <p:nvSpPr>
          <p:cNvPr id="8197" name="Content Placeholder 6"/>
          <p:cNvSpPr>
            <a:spLocks noGrp="1"/>
          </p:cNvSpPr>
          <p:nvPr>
            <p:ph idx="4294967295"/>
          </p:nvPr>
        </p:nvSpPr>
        <p:spPr>
          <a:xfrm>
            <a:off x="304800" y="457200"/>
            <a:ext cx="8458200" cy="5562600"/>
          </a:xfrm>
        </p:spPr>
        <p:txBody>
          <a:bodyPr/>
          <a:lstStyle/>
          <a:p>
            <a:pPr algn="just" eaLnBrk="1" hangingPunct="1"/>
            <a:r>
              <a:rPr lang="ru-RU" altLang="ru-RU" sz="3000" b="1" dirty="0" smtClean="0">
                <a:solidFill>
                  <a:srgbClr val="002060"/>
                </a:solidFill>
                <a:cs typeface="Arial" pitchFamily="34" charset="0"/>
              </a:rPr>
              <a:t>2 500 детей в год погибают от домашнего насилия в России</a:t>
            </a:r>
          </a:p>
          <a:p>
            <a:pPr algn="just" eaLnBrk="1" hangingPunct="1"/>
            <a:r>
              <a:rPr lang="ru-RU" sz="3000" b="1" dirty="0" smtClean="0">
                <a:solidFill>
                  <a:srgbClr val="002060"/>
                </a:solidFill>
              </a:rPr>
              <a:t>От 30 % до 50 % детей убито родителями или лицами, их заменяющими</a:t>
            </a:r>
            <a:endParaRPr lang="ru-RU" altLang="ru-RU" sz="3000" b="1" dirty="0" smtClean="0">
              <a:solidFill>
                <a:srgbClr val="002060"/>
              </a:solidFill>
              <a:cs typeface="Arial" pitchFamily="34" charset="0"/>
            </a:endParaRPr>
          </a:p>
          <a:p>
            <a:pPr algn="just" eaLnBrk="1" hangingPunct="1"/>
            <a:r>
              <a:rPr lang="ru-RU" altLang="ru-RU" sz="3000" b="1" dirty="0" smtClean="0">
                <a:solidFill>
                  <a:srgbClr val="002060"/>
                </a:solidFill>
                <a:cs typeface="Arial" pitchFamily="34" charset="0"/>
              </a:rPr>
              <a:t>26 000 детей ежегодно становятся жертвами преступных посягательств, из них 2000 погибают, 8000 получают телесные повреждения</a:t>
            </a:r>
          </a:p>
          <a:p>
            <a:pPr algn="just" eaLnBrk="1" hangingPunct="1"/>
            <a:r>
              <a:rPr lang="ru-RU" altLang="ru-RU" sz="3000" b="1" dirty="0" smtClean="0">
                <a:solidFill>
                  <a:srgbClr val="002060"/>
                </a:solidFill>
                <a:cs typeface="Arial" pitchFamily="34" charset="0"/>
              </a:rPr>
              <a:t>Ежегодно 50 000 детей убегают из дома, а около 2000 детей совершают суицид, спасаясь от жестокого обращения в семье</a:t>
            </a:r>
          </a:p>
          <a:p>
            <a:pPr eaLnBrk="1" hangingPunct="1"/>
            <a:r>
              <a:rPr lang="ru-RU" altLang="ru-RU" sz="3000" b="1" dirty="0" smtClean="0">
                <a:solidFill>
                  <a:srgbClr val="002060"/>
                </a:solidFill>
                <a:cs typeface="Arial" pitchFamily="34" charset="0"/>
              </a:rPr>
              <a:t> Более 50 % преступлений в быту совершается в присутствии детей. </a:t>
            </a:r>
          </a:p>
        </p:txBody>
      </p:sp>
    </p:spTree>
  </p:cSld>
  <p:clrMapOvr>
    <a:masterClrMapping/>
  </p:clrMapOvr>
  <p:transition advClick="0" advTm="14969"/>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0" y="1447800"/>
            <a:ext cx="9144000" cy="4525963"/>
          </a:xfrm>
        </p:spPr>
        <p:txBody>
          <a:bodyPr/>
          <a:lstStyle/>
          <a:p>
            <a:r>
              <a:rPr lang="ru-RU" sz="2800" dirty="0" smtClean="0"/>
              <a:t>Сотрудники образовательных учреждений обязаны сообщать в органы внутренних дел (полиции) сведения о гражданах, оказавшихся в этих учреждениях с ранениями и телесными повреждениями насильственного характера, либо полученными в результате сексуальных посягательств, либо в результате насилия в семье. </a:t>
            </a:r>
          </a:p>
          <a:p>
            <a:r>
              <a:rPr lang="ru-RU" sz="2800" dirty="0" smtClean="0"/>
              <a:t>В настоящее время передача такой информации происходит на основании локальных приказов образовательных  учреждений г. Екатеринбурга и СО, в том числе и информации о криминальных травмах, полученных на почве семейно-бытовых отношений.</a:t>
            </a:r>
          </a:p>
          <a:p>
            <a:endParaRPr lang="ru-RU" sz="2800" dirty="0" smtClean="0"/>
          </a:p>
          <a:p>
            <a:endParaRPr lang="ru-RU" sz="2800" dirty="0"/>
          </a:p>
        </p:txBody>
      </p:sp>
      <p:sp>
        <p:nvSpPr>
          <p:cNvPr id="252929" name="Rectangle 1"/>
          <p:cNvSpPr>
            <a:spLocks noChangeArrowheads="1"/>
          </p:cNvSpPr>
          <p:nvPr/>
        </p:nvSpPr>
        <p:spPr bwMode="auto">
          <a:xfrm>
            <a:off x="0" y="99581"/>
            <a:ext cx="9144000" cy="1384995"/>
          </a:xfrm>
          <a:prstGeom prst="rect">
            <a:avLst/>
          </a:prstGeom>
          <a:no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tab pos="539750" algn="l"/>
              </a:tabLst>
            </a:pP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РОЛЬ РАБОТНИКОВ ОБРАЗОВАНИЯ В СИСТЕМЕ ПРОФИЛАКТИКИ, МЕЖВЕДОМСТВЕННОЕ ВЗАИМОДЕЙСТВИЕ. </a:t>
            </a:r>
            <a:endParaRPr kumimoji="0" lang="ru-RU" sz="3600" b="1" i="0" u="none" strike="noStrike" cap="none" normalizeH="0" baseline="0" dirty="0" smtClean="0">
              <a:ln>
                <a:noFill/>
              </a:ln>
              <a:solidFill>
                <a:srgbClr val="FF0000"/>
              </a:solidFill>
              <a:effectLst/>
              <a:latin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0" y="1905000"/>
            <a:ext cx="9144000" cy="4525963"/>
          </a:xfrm>
        </p:spPr>
        <p:txBody>
          <a:bodyPr/>
          <a:lstStyle/>
          <a:p>
            <a:r>
              <a:rPr lang="ru-RU" sz="2800" dirty="0" smtClean="0"/>
              <a:t>В соответствии с № 120-ФЗ  «Об основах системы профилактики безнадзорности и правонарушений несовершеннолетних» от 24.06.1999 органы и учреждения образования являются одним из субъектов государственной системы профилактики безнадзорности и правонарушений несовершеннолетних. </a:t>
            </a:r>
          </a:p>
        </p:txBody>
      </p:sp>
      <p:sp>
        <p:nvSpPr>
          <p:cNvPr id="252929" name="Rectangle 1"/>
          <p:cNvSpPr>
            <a:spLocks noChangeArrowheads="1"/>
          </p:cNvSpPr>
          <p:nvPr/>
        </p:nvSpPr>
        <p:spPr bwMode="auto">
          <a:xfrm>
            <a:off x="0" y="99581"/>
            <a:ext cx="9144000" cy="1384995"/>
          </a:xfrm>
          <a:prstGeom prst="rect">
            <a:avLst/>
          </a:prstGeom>
          <a:no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tab pos="539750" algn="l"/>
              </a:tabLst>
            </a:pP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РОЛЬ РАБОТНИКОВ ОБРАЗОВАНИЯ В СИСТЕМЕ ПРОФИЛАКТИКИ, МЕЖВЕДОМСТВЕННОЕ ВЗАИМОДЕЙСТВИЕ. </a:t>
            </a:r>
            <a:endParaRPr kumimoji="0" lang="ru-RU" sz="3600" b="1" i="0" u="none" strike="noStrike" cap="none" normalizeH="0" baseline="0" dirty="0" smtClean="0">
              <a:ln>
                <a:noFill/>
              </a:ln>
              <a:solidFill>
                <a:srgbClr val="FF0000"/>
              </a:solidFill>
              <a:effectLst/>
              <a:latin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0" y="762000"/>
            <a:ext cx="9144000" cy="6096000"/>
          </a:xfrm>
        </p:spPr>
        <p:txBody>
          <a:bodyPr/>
          <a:lstStyle/>
          <a:p>
            <a:r>
              <a:rPr lang="ru-RU" sz="2200" dirty="0" smtClean="0"/>
              <a:t>Согласно ч. 2 ст. 9 настоящего закона органы и учреждения системы профилактики безнадзорности и правонарушений несовершеннолетних, в пределах своей компетенции обязаны обеспечивать соблюдение прав и законных интересов несовершеннолетних, осуществлять их защиту от всех форм дискриминации, физического или психического насилия, оскорбления, грубого обращения, сексуальной и иной эксплуатации, выявлять несовершеннолетних и семьи, находящиеся в социально опасном положении, а также незамедлительно информировать:</a:t>
            </a:r>
          </a:p>
          <a:p>
            <a:pPr>
              <a:buNone/>
            </a:pPr>
            <a:r>
              <a:rPr lang="ru-RU" sz="2200" dirty="0" smtClean="0"/>
              <a:t>1) орган прокуратуры - о нарушении прав и свобод несовершеннолетних;</a:t>
            </a:r>
          </a:p>
          <a:p>
            <a:pPr>
              <a:buNone/>
            </a:pPr>
            <a:r>
              <a:rPr lang="ru-RU" sz="2200" dirty="0" smtClean="0"/>
              <a:t>2) орган внутренних дел - о выявлении родителей несовершеннолетних или иных их законных представителей и иных лиц, жестоко обращающихся с несовершеннолетними и (или) вовлекающих их в совершение преступления или антиобщественных действий или совершающих по отношению к ним другие противоправные деяния, а также о несовершеннолетних, совершивших правонарушение или антиобщественные действия.</a:t>
            </a:r>
          </a:p>
          <a:p>
            <a:endParaRPr lang="ru-RU" sz="2200" dirty="0" smtClean="0"/>
          </a:p>
          <a:p>
            <a:endParaRPr lang="ru-RU" sz="2200" dirty="0"/>
          </a:p>
        </p:txBody>
      </p:sp>
      <p:sp>
        <p:nvSpPr>
          <p:cNvPr id="252929" name="Rectangle 1"/>
          <p:cNvSpPr>
            <a:spLocks noChangeArrowheads="1"/>
          </p:cNvSpPr>
          <p:nvPr/>
        </p:nvSpPr>
        <p:spPr bwMode="auto">
          <a:xfrm>
            <a:off x="0" y="0"/>
            <a:ext cx="9144000" cy="707886"/>
          </a:xfrm>
          <a:prstGeom prst="rect">
            <a:avLst/>
          </a:prstGeom>
          <a:no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tab pos="539750" algn="l"/>
              </a:tabLst>
            </a:pP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РОЛЬ РАБОТНИКОВ ОБРАЗОВАНИЯ В СИСТЕМЕ ПРОФИЛАКТИКИ, МЕЖВЕДОМСТВЕННОЕ ВЗАИМОДЕЙСТВИЕ. </a:t>
            </a:r>
            <a:endParaRPr kumimoji="0" lang="ru-RU" sz="2800" b="1" i="0" u="none" strike="noStrike" cap="none" normalizeH="0" baseline="0" dirty="0" smtClean="0">
              <a:ln>
                <a:noFill/>
              </a:ln>
              <a:solidFill>
                <a:srgbClr val="FF0000"/>
              </a:solidFill>
              <a:effectLst/>
              <a:latin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0" y="685800"/>
            <a:ext cx="9372600" cy="5486400"/>
          </a:xfrm>
        </p:spPr>
        <p:txBody>
          <a:bodyPr/>
          <a:lstStyle/>
          <a:p>
            <a:r>
              <a:rPr lang="ru-RU" sz="2400" b="1" dirty="0" smtClean="0"/>
              <a:t>Свидетелем является лицо, которому могут быть известны какие-либо обстоятельства, имеющие значение для расследования и разрешения уголовного дела, и которое вызвано для дачи показаний (ст. 56 УПК РФ).</a:t>
            </a:r>
          </a:p>
          <a:p>
            <a:r>
              <a:rPr lang="ru-RU" sz="2400" b="1" dirty="0" smtClean="0"/>
              <a:t>Эксперт - лицо, обладающее специальными знаниями и назначенное в порядке для производства судебной экспертизы и дачи заключения (ст. 57 УПК РФ).</a:t>
            </a:r>
          </a:p>
          <a:p>
            <a:r>
              <a:rPr lang="ru-RU" sz="2400" b="1" dirty="0" smtClean="0"/>
              <a:t>Специалист - это обладающее определенными, выходящими за пределы общеизвестных для следователя (дознавателя и др.) знаниями физическое лицо, вызванное (приглашенное) в порядке, установленном УПК РФ, для содействия в обнаружении, закреплении и (или) изъятии предметов (иных объектов), применении технических средств в исследовании материалов уголовного дела, для постановки вопросов эксперту, а также для разъяснения сторонам и (или) суду вопросов, входящих в его профессиональную компетенцию (ст. 58 УПК РФ).</a:t>
            </a:r>
          </a:p>
          <a:p>
            <a:endParaRPr lang="ru-RU" sz="2400" b="1" dirty="0"/>
          </a:p>
        </p:txBody>
      </p:sp>
      <p:sp>
        <p:nvSpPr>
          <p:cNvPr id="252929" name="Rectangle 1"/>
          <p:cNvSpPr>
            <a:spLocks noChangeArrowheads="1"/>
          </p:cNvSpPr>
          <p:nvPr/>
        </p:nvSpPr>
        <p:spPr bwMode="auto">
          <a:xfrm>
            <a:off x="0" y="-34497"/>
            <a:ext cx="9144000" cy="830997"/>
          </a:xfrm>
          <a:prstGeom prst="rect">
            <a:avLst/>
          </a:prstGeom>
          <a:no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tab pos="539750" algn="l"/>
              </a:tabLst>
            </a:pP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ПРАВОВОЙ СТАТУС РАБОТНИКОВ ОБРАЗОВАНИЯ В УГОЛОВНОМ СУДОПРОИЗВОДСТВЕ. </a:t>
            </a:r>
            <a:endParaRPr kumimoji="0" lang="ru-RU" sz="3200" b="1" i="0" u="none" strike="noStrike" cap="none" normalizeH="0" baseline="0" dirty="0" smtClean="0">
              <a:ln>
                <a:noFill/>
              </a:ln>
              <a:solidFill>
                <a:srgbClr val="FF0000"/>
              </a:solidFill>
              <a:effectLst/>
              <a:latin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p:txBody>
          <a:bodyPr/>
          <a:lstStyle/>
          <a:p>
            <a:r>
              <a:rPr lang="ru-RU" dirty="0" smtClean="0"/>
              <a:t>Привлекать (вызывать) лицо, обладающее специальными знаниями, к участию в процессуальных действиях вправе следователь, дознаватель, орган дознания, руководитель (член) следственной группы (</a:t>
            </a:r>
            <a:r>
              <a:rPr lang="ru-RU" dirty="0" err="1" smtClean="0"/>
              <a:t>группы</a:t>
            </a:r>
            <a:r>
              <a:rPr lang="ru-RU" dirty="0" smtClean="0"/>
              <a:t> дознавателей), руководитель следственного органа, суд, судья и защитник (адвокат).</a:t>
            </a:r>
          </a:p>
          <a:p>
            <a:endParaRPr lang="ru-RU" dirty="0"/>
          </a:p>
        </p:txBody>
      </p:sp>
      <p:sp>
        <p:nvSpPr>
          <p:cNvPr id="4" name="Rectangle 1"/>
          <p:cNvSpPr>
            <a:spLocks noGrp="1" noChangeArrowheads="1"/>
          </p:cNvSpPr>
          <p:nvPr>
            <p:ph type="title"/>
          </p:nvPr>
        </p:nvSpPr>
        <p:spPr bwMode="auto">
          <a:prstGeom prst="rect">
            <a:avLst/>
          </a:prstGeom>
          <a:no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tab pos="539750" algn="l"/>
              </a:tabLst>
            </a:pP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ПРАВОВОЙ СТАТУС РАБОТНИКОВ ОБРАЗОВАНИЯ В УГОЛОВНОМ СУДОПРОИЗВОДСТВЕ. </a:t>
            </a:r>
            <a:endParaRPr kumimoji="0" lang="ru-RU" sz="3200" b="1" i="0" u="none" strike="noStrike" cap="none" normalizeH="0" baseline="0" dirty="0" smtClean="0">
              <a:ln>
                <a:noFill/>
              </a:ln>
              <a:solidFill>
                <a:srgbClr val="FF0000"/>
              </a:solidFill>
              <a:effectLst/>
              <a:latin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0" y="838200"/>
            <a:ext cx="9144000" cy="5791200"/>
          </a:xfrm>
        </p:spPr>
        <p:txBody>
          <a:bodyPr/>
          <a:lstStyle/>
          <a:p>
            <a:r>
              <a:rPr lang="ru-RU" sz="2400" dirty="0" smtClean="0"/>
              <a:t>Уголовный кодекс РФ предусматривает уголовную ответственность за причинение вреда здоровью различной степени тяжести (физическое насилие), нарушение половой неприкосновенности (преступления сексуального характера), а Кодекс об административных правонарушениях устанавливает ответственность за оскорбление и клевету.</a:t>
            </a:r>
          </a:p>
          <a:p>
            <a:r>
              <a:rPr lang="ru-RU" sz="2400" dirty="0" smtClean="0"/>
              <a:t> Наиболее часто встречающиеся виды преступлений, совершенные на почве семейно-бытовых отношений, - это побои, причинение легкого и средней тяжести вреда здоровью, угроза убийством, истязание. </a:t>
            </a:r>
          </a:p>
          <a:p>
            <a:r>
              <a:rPr lang="ru-RU" sz="2400" dirty="0" smtClean="0"/>
              <a:t>Законодатель в отдельную группу выделил уголовные дела о преступлениях, предусмотренных ч. 1 ст. 115 (причинение легкого вреда здоровью) и  ч. 1 ст. 116 УК РФ (побои), которые считаются делами частного обвинения и возбуждаются не иначе как по заявлению потерпевшего или его законного представителя.</a:t>
            </a:r>
            <a:endParaRPr lang="ru-RU" sz="2400" dirty="0"/>
          </a:p>
        </p:txBody>
      </p:sp>
      <p:sp>
        <p:nvSpPr>
          <p:cNvPr id="4" name="Rectangle 1"/>
          <p:cNvSpPr>
            <a:spLocks noGrp="1" noChangeArrowheads="1"/>
          </p:cNvSpPr>
          <p:nvPr>
            <p:ph type="title"/>
          </p:nvPr>
        </p:nvSpPr>
        <p:spPr bwMode="auto">
          <a:xfrm>
            <a:off x="0" y="0"/>
            <a:ext cx="8686800" cy="830997"/>
          </a:xfrm>
          <a:prstGeom prst="rect">
            <a:avLst/>
          </a:prstGeom>
          <a:no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tab pos="539750" algn="l"/>
              </a:tabLst>
            </a:pP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ПРАВОВОЙ СТАТУС РАБОТНИКОВ ОБРАЗОВАНИЯ В УГОЛОВНОМ СУДОПРОИЗВОДСТВЕ. </a:t>
            </a:r>
            <a:endParaRPr kumimoji="0" lang="ru-RU" sz="3200" b="1" i="0" u="none" strike="noStrike" cap="none" normalizeH="0" baseline="0" dirty="0" smtClean="0">
              <a:ln>
                <a:noFill/>
              </a:ln>
              <a:solidFill>
                <a:srgbClr val="FF0000"/>
              </a:solidFill>
              <a:effectLst/>
              <a:latin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228600"/>
            <a:ext cx="9144000" cy="609600"/>
          </a:xfrm>
        </p:spPr>
        <p:txBody>
          <a:bodyPr/>
          <a:lstStyle/>
          <a:p>
            <a:r>
              <a:rPr lang="ru-RU" sz="4000" b="1" dirty="0" smtClean="0">
                <a:solidFill>
                  <a:srgbClr val="FF0000"/>
                </a:solidFill>
              </a:rPr>
              <a:t>Выявление фактов ЖО</a:t>
            </a:r>
            <a:endParaRPr lang="ru-RU" sz="4000" b="1" dirty="0">
              <a:solidFill>
                <a:srgbClr val="FF0000"/>
              </a:solidFill>
            </a:endParaRPr>
          </a:p>
        </p:txBody>
      </p:sp>
      <p:sp>
        <p:nvSpPr>
          <p:cNvPr id="3" name="Содержимое 2"/>
          <p:cNvSpPr>
            <a:spLocks noGrp="1"/>
          </p:cNvSpPr>
          <p:nvPr>
            <p:ph idx="1"/>
          </p:nvPr>
        </p:nvSpPr>
        <p:spPr>
          <a:xfrm>
            <a:off x="0" y="1066800"/>
            <a:ext cx="9144000" cy="6248400"/>
          </a:xfrm>
        </p:spPr>
        <p:txBody>
          <a:bodyPr/>
          <a:lstStyle/>
          <a:p>
            <a:r>
              <a:rPr lang="ru-RU" sz="2800" dirty="0" smtClean="0"/>
              <a:t>Выявление фактов жестокого обращения может происходить как в рамках повседневной деятельности, так и во время проведения плановых  мероприятий. </a:t>
            </a:r>
          </a:p>
          <a:p>
            <a:r>
              <a:rPr lang="ru-RU" sz="2800" dirty="0" smtClean="0"/>
              <a:t>Педагогические работники дошкольных образовательных учреждений (ДОУ): </a:t>
            </a:r>
          </a:p>
          <a:p>
            <a:pPr>
              <a:buNone/>
            </a:pPr>
            <a:r>
              <a:rPr lang="ru-RU" sz="2800" dirty="0" smtClean="0"/>
              <a:t>- ежедневно при прибытии детей в обязательном порядке проводят их внешний визуальный осмотр. Кроме того, осмотр детей проводят и медицинские работники;</a:t>
            </a:r>
          </a:p>
          <a:p>
            <a:pPr>
              <a:buNone/>
            </a:pPr>
            <a:r>
              <a:rPr lang="ru-RU" sz="2800" dirty="0" smtClean="0"/>
              <a:t>- при непосещении ребенком в течение нескольких дней дошкольного учреждения выясняют причины его отсутствия. </a:t>
            </a:r>
          </a:p>
          <a:p>
            <a:endParaRPr lang="ru-RU"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228600"/>
            <a:ext cx="9144000" cy="609600"/>
          </a:xfrm>
        </p:spPr>
        <p:txBody>
          <a:bodyPr/>
          <a:lstStyle/>
          <a:p>
            <a:r>
              <a:rPr lang="ru-RU" sz="4000" b="1" dirty="0" smtClean="0">
                <a:solidFill>
                  <a:srgbClr val="FF0000"/>
                </a:solidFill>
              </a:rPr>
              <a:t>Выявление фактов ЖО</a:t>
            </a:r>
            <a:endParaRPr lang="ru-RU" sz="4000" b="1" dirty="0">
              <a:solidFill>
                <a:srgbClr val="FF0000"/>
              </a:solidFill>
            </a:endParaRPr>
          </a:p>
        </p:txBody>
      </p:sp>
      <p:sp>
        <p:nvSpPr>
          <p:cNvPr id="3" name="Содержимое 2"/>
          <p:cNvSpPr>
            <a:spLocks noGrp="1"/>
          </p:cNvSpPr>
          <p:nvPr>
            <p:ph idx="1"/>
          </p:nvPr>
        </p:nvSpPr>
        <p:spPr>
          <a:xfrm>
            <a:off x="0" y="838200"/>
            <a:ext cx="9144000" cy="6248400"/>
          </a:xfrm>
        </p:spPr>
        <p:txBody>
          <a:bodyPr/>
          <a:lstStyle/>
          <a:p>
            <a:pPr>
              <a:buNone/>
            </a:pPr>
            <a:r>
              <a:rPr lang="ru-RU" sz="2400" dirty="0" smtClean="0"/>
              <a:t>Педагоги образовательных организаций в соответствии с уставами указанных организаций и положениями о них: </a:t>
            </a:r>
          </a:p>
          <a:p>
            <a:pPr>
              <a:buNone/>
            </a:pPr>
            <a:r>
              <a:rPr lang="ru-RU" sz="2400" dirty="0" smtClean="0"/>
              <a:t>- обеспечивают ежедневный (в рабочее время) при прибытии обучающихся несовершеннолетних их внешний визуальный осмотр;</a:t>
            </a:r>
          </a:p>
          <a:p>
            <a:pPr>
              <a:buNone/>
            </a:pPr>
            <a:r>
              <a:rPr lang="ru-RU" sz="2400" dirty="0" smtClean="0"/>
              <a:t>- при выявлении несовершеннолетних, не посещающих или систематически пропускающих занятия по неуважительным причинам, принимают меры к выяснению причин непосещения и возвращению несовершеннолетних на учебу (велика вероятность пропуска занятий детьми в силу семейного неблагополучия). В течение трёх дней с момента установления факта несовершеннолетними пропуска 10 занятий по неуважительной причине информируют органы, осуществляющие управление образованием, по месту фактического проживания детей.</a:t>
            </a:r>
          </a:p>
          <a:p>
            <a:endParaRPr lang="ru-RU"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0" y="609600"/>
            <a:ext cx="9144000" cy="5715000"/>
          </a:xfrm>
        </p:spPr>
        <p:txBody>
          <a:bodyPr/>
          <a:lstStyle/>
          <a:p>
            <a:pPr>
              <a:buNone/>
            </a:pPr>
            <a:r>
              <a:rPr lang="ru-RU" sz="2600" dirty="0" smtClean="0"/>
              <a:t>Поводом для вмешательства специалистов, изучения ситуации в семье или образовательном учреждении может быть:</a:t>
            </a:r>
          </a:p>
          <a:p>
            <a:r>
              <a:rPr lang="ru-RU" sz="2600" dirty="0" smtClean="0"/>
              <a:t> информация от ребёнка;</a:t>
            </a:r>
          </a:p>
          <a:p>
            <a:r>
              <a:rPr lang="ru-RU" sz="2600" dirty="0" smtClean="0"/>
              <a:t>информация от родителей (законных представителей), других членов семьи;</a:t>
            </a:r>
          </a:p>
          <a:p>
            <a:r>
              <a:rPr lang="ru-RU" sz="2600" dirty="0" smtClean="0"/>
              <a:t>информация от специалистов;</a:t>
            </a:r>
          </a:p>
          <a:p>
            <a:r>
              <a:rPr lang="ru-RU" sz="2600" dirty="0" smtClean="0"/>
              <a:t>информация от сверстников и друзей, соседей, иных граждан;</a:t>
            </a:r>
          </a:p>
          <a:p>
            <a:r>
              <a:rPr lang="ru-RU" sz="2600" dirty="0" smtClean="0"/>
              <a:t>информация от представителей общественных объединений;</a:t>
            </a:r>
          </a:p>
          <a:p>
            <a:r>
              <a:rPr lang="ru-RU" sz="2600" dirty="0" smtClean="0"/>
              <a:t> результаты медицинского осмотра;</a:t>
            </a:r>
          </a:p>
          <a:p>
            <a:r>
              <a:rPr lang="ru-RU" sz="2600" dirty="0" smtClean="0"/>
              <a:t>результаты экспертиз;</a:t>
            </a:r>
          </a:p>
          <a:p>
            <a:r>
              <a:rPr lang="ru-RU" sz="2600" dirty="0" smtClean="0"/>
              <a:t>- дополнительная информация, собранная в ходе психологической диагностики, наблюдений за ребёнком.</a:t>
            </a:r>
          </a:p>
          <a:p>
            <a:endParaRPr lang="ru-RU" sz="2600" dirty="0"/>
          </a:p>
        </p:txBody>
      </p:sp>
      <p:sp>
        <p:nvSpPr>
          <p:cNvPr id="4" name="Заголовок 1"/>
          <p:cNvSpPr txBox="1">
            <a:spLocks/>
          </p:cNvSpPr>
          <p:nvPr/>
        </p:nvSpPr>
        <p:spPr bwMode="auto">
          <a:xfrm>
            <a:off x="0" y="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4000" b="1" i="0" u="none" strike="noStrike" kern="1200" cap="none" spc="0" normalizeH="0" baseline="0" noProof="0" dirty="0" smtClean="0">
                <a:ln>
                  <a:noFill/>
                </a:ln>
                <a:solidFill>
                  <a:srgbClr val="FF0000"/>
                </a:solidFill>
                <a:effectLst/>
                <a:uLnTx/>
                <a:uFillTx/>
                <a:latin typeface="+mj-lt"/>
                <a:ea typeface="+mj-ea"/>
                <a:cs typeface="+mj-cs"/>
              </a:rPr>
              <a:t>Выявление фактов ЖО</a:t>
            </a:r>
            <a:endParaRPr kumimoji="0" lang="ru-RU" sz="40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0"/>
            <a:ext cx="9144000" cy="533400"/>
          </a:xfrm>
        </p:spPr>
        <p:txBody>
          <a:bodyPr/>
          <a:lstStyle/>
          <a:p>
            <a:r>
              <a:rPr lang="ru-RU" sz="3200" b="1" dirty="0" smtClean="0">
                <a:solidFill>
                  <a:srgbClr val="FF0000"/>
                </a:solidFill>
              </a:rPr>
              <a:t>Действия педагогов  после выявления ЖО:</a:t>
            </a:r>
            <a:endParaRPr lang="ru-RU" sz="3200" dirty="0">
              <a:solidFill>
                <a:srgbClr val="FF0000"/>
              </a:solidFill>
            </a:endParaRPr>
          </a:p>
        </p:txBody>
      </p:sp>
      <p:sp>
        <p:nvSpPr>
          <p:cNvPr id="3" name="Содержимое 2"/>
          <p:cNvSpPr>
            <a:spLocks noGrp="1"/>
          </p:cNvSpPr>
          <p:nvPr>
            <p:ph idx="1"/>
          </p:nvPr>
        </p:nvSpPr>
        <p:spPr>
          <a:xfrm>
            <a:off x="0" y="609600"/>
            <a:ext cx="9144000" cy="5715000"/>
          </a:xfrm>
        </p:spPr>
        <p:txBody>
          <a:bodyPr/>
          <a:lstStyle/>
          <a:p>
            <a:r>
              <a:rPr lang="ru-RU" sz="2600" b="1" dirty="0" smtClean="0"/>
              <a:t>сообщить о ситуации администрации образовательного учреждения; </a:t>
            </a:r>
          </a:p>
          <a:p>
            <a:r>
              <a:rPr lang="ru-RU" sz="2600" b="1" dirty="0" smtClean="0"/>
              <a:t>пригласить медицинского работника и зафиксировать имеющиеся следы на теле ребенка (синяки, царапины, укусы, ожоги и т.п.);</a:t>
            </a:r>
          </a:p>
          <a:p>
            <a:r>
              <a:rPr lang="ru-RU" sz="2600" b="1" dirty="0" smtClean="0"/>
              <a:t>незамедлительно проинформировать территориальный орган МВД РФ (отдел полиции) по месту нахождения ОУ (желательно письменно). Педагог может сообщить в полицию самостоятельно либо через администрацию ОУ. </a:t>
            </a:r>
          </a:p>
          <a:p>
            <a:r>
              <a:rPr lang="ru-RU" sz="2600" b="1" dirty="0" smtClean="0"/>
              <a:t> Сотрудники полиции сами в процессе отработки материала получат информацию для установления фактов ЖО с ребёнком или об отсутствии таковых. Педагоги, медицинские работники, обнаружившие следы насилия, будут опрошены (допрошены) в качестве свидетелей;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5"/>
          <p:cNvPicPr>
            <a:picLocks noChangeAspect="1" noChangeArrowheads="1"/>
          </p:cNvPicPr>
          <p:nvPr/>
        </p:nvPicPr>
        <p:blipFill>
          <a:blip r:embed="rId3" cstate="print"/>
          <a:srcRect/>
          <a:stretch>
            <a:fillRect/>
          </a:stretch>
        </p:blipFill>
        <p:spPr bwMode="auto">
          <a:xfrm>
            <a:off x="0" y="0"/>
            <a:ext cx="9144000" cy="6864350"/>
          </a:xfrm>
          <a:prstGeom prst="rect">
            <a:avLst/>
          </a:prstGeom>
          <a:noFill/>
          <a:ln w="9525">
            <a:noFill/>
            <a:miter lim="800000"/>
            <a:headEnd/>
            <a:tailEnd/>
          </a:ln>
        </p:spPr>
      </p:pic>
      <p:sp>
        <p:nvSpPr>
          <p:cNvPr id="7" name="Content Placeholder 6"/>
          <p:cNvSpPr>
            <a:spLocks noGrp="1"/>
          </p:cNvSpPr>
          <p:nvPr>
            <p:ph idx="4294967295"/>
          </p:nvPr>
        </p:nvSpPr>
        <p:spPr>
          <a:xfrm flipH="1">
            <a:off x="304800" y="1557338"/>
            <a:ext cx="90488" cy="4525962"/>
          </a:xfrm>
        </p:spPr>
        <p:txBody>
          <a:bodyPr/>
          <a:lstStyle/>
          <a:p>
            <a:pPr marL="341313" indent="-341313" eaLnBrk="1" hangingPunct="1">
              <a:lnSpc>
                <a:spcPct val="98000"/>
              </a:lnSpc>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i="1" smtClean="0">
              <a:solidFill>
                <a:srgbClr val="000000"/>
              </a:solidFill>
            </a:endParaRPr>
          </a:p>
          <a:p>
            <a:pPr marL="341313" indent="-341313" eaLnBrk="1" hangingPunct="1">
              <a:lnSpc>
                <a:spcPct val="80000"/>
              </a:lnSpc>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smtClean="0">
              <a:solidFill>
                <a:srgbClr val="0070C0"/>
              </a:solidFill>
              <a:effectLst>
                <a:outerShdw blurRad="38100" dist="38100" dir="2700000" algn="tl">
                  <a:srgbClr val="000000"/>
                </a:outerShdw>
              </a:effectLst>
            </a:endParaRPr>
          </a:p>
        </p:txBody>
      </p:sp>
      <p:sp>
        <p:nvSpPr>
          <p:cNvPr id="1030" name="Text Box 8"/>
          <p:cNvSpPr txBox="1">
            <a:spLocks noChangeArrowheads="1"/>
          </p:cNvSpPr>
          <p:nvPr/>
        </p:nvSpPr>
        <p:spPr bwMode="auto">
          <a:xfrm>
            <a:off x="2613025" y="2125663"/>
            <a:ext cx="184150" cy="366712"/>
          </a:xfrm>
          <a:prstGeom prst="rect">
            <a:avLst/>
          </a:prstGeom>
          <a:noFill/>
          <a:ln w="9525">
            <a:noFill/>
            <a:miter lim="800000"/>
            <a:headEnd/>
            <a:tailEnd/>
          </a:ln>
        </p:spPr>
        <p:txBody>
          <a:bodyPr>
            <a:spAutoFit/>
          </a:bodyPr>
          <a:lstStyle/>
          <a:p>
            <a:pPr>
              <a:spcBef>
                <a:spcPct val="50000"/>
              </a:spcBef>
            </a:pPr>
            <a:endParaRPr lang="ru-RU"/>
          </a:p>
        </p:txBody>
      </p:sp>
      <p:sp>
        <p:nvSpPr>
          <p:cNvPr id="1031" name="Text Box 9"/>
          <p:cNvSpPr txBox="1">
            <a:spLocks noChangeArrowheads="1"/>
          </p:cNvSpPr>
          <p:nvPr/>
        </p:nvSpPr>
        <p:spPr bwMode="auto">
          <a:xfrm>
            <a:off x="304800" y="1225689"/>
            <a:ext cx="8839200" cy="5632311"/>
          </a:xfrm>
          <a:prstGeom prst="rect">
            <a:avLst/>
          </a:prstGeom>
          <a:noFill/>
          <a:ln w="9525">
            <a:noFill/>
            <a:miter lim="800000"/>
            <a:headEnd/>
            <a:tailEnd/>
          </a:ln>
        </p:spPr>
        <p:txBody>
          <a:bodyPr>
            <a:spAutoFit/>
          </a:bodyPr>
          <a:lstStyle/>
          <a:p>
            <a:pPr marL="441325" indent="-441325" eaLnBrk="0" hangingPunct="0">
              <a:buFont typeface="Arial" pitchFamily="34" charset="0"/>
              <a:buChar char="•"/>
            </a:pPr>
            <a:r>
              <a:rPr lang="ru-RU" sz="3000" b="1" dirty="0" smtClean="0">
                <a:solidFill>
                  <a:srgbClr val="002060"/>
                </a:solidFill>
                <a:latin typeface="Calibri" pitchFamily="34" charset="0"/>
                <a:cs typeface="Times New Roman" pitchFamily="18" charset="0"/>
              </a:rPr>
              <a:t>49 детей убили в семьях</a:t>
            </a:r>
          </a:p>
          <a:p>
            <a:pPr marL="441325" indent="-441325" eaLnBrk="0" hangingPunct="0">
              <a:buFont typeface="Arial" pitchFamily="34" charset="0"/>
              <a:buChar char="•"/>
            </a:pPr>
            <a:r>
              <a:rPr lang="ru-RU" sz="3000" b="1" dirty="0" smtClean="0">
                <a:solidFill>
                  <a:srgbClr val="002060"/>
                </a:solidFill>
                <a:latin typeface="Calibri" pitchFamily="34" charset="0"/>
                <a:cs typeface="Times New Roman" pitchFamily="18" charset="0"/>
              </a:rPr>
              <a:t>На </a:t>
            </a:r>
            <a:r>
              <a:rPr lang="ru-RU" sz="3000" b="1" dirty="0">
                <a:solidFill>
                  <a:srgbClr val="002060"/>
                </a:solidFill>
                <a:latin typeface="Calibri" pitchFamily="34" charset="0"/>
                <a:cs typeface="Times New Roman" pitchFamily="18" charset="0"/>
              </a:rPr>
              <a:t>34% выросло количество преступлений в отношении детей (в 2017 году – 2452 преступлений, а в 2018 году – 3297)</a:t>
            </a:r>
          </a:p>
          <a:p>
            <a:pPr marL="441325" indent="-441325" eaLnBrk="0" hangingPunct="0">
              <a:buFont typeface="Arial" pitchFamily="34" charset="0"/>
              <a:buChar char="•"/>
            </a:pPr>
            <a:r>
              <a:rPr lang="ru-RU" sz="3000" b="1" dirty="0">
                <a:solidFill>
                  <a:srgbClr val="002060"/>
                </a:solidFill>
                <a:latin typeface="Calibri" pitchFamily="34" charset="0"/>
                <a:cs typeface="Times New Roman" pitchFamily="18" charset="0"/>
              </a:rPr>
              <a:t> На 25% выросло число сексуальных преступлений в отношении детей (в 2017 году по статье «Насильственные действия сексуального характера в отношении несовершеннолетних» -  688 эпизодов, а в 2018 году – 855) </a:t>
            </a:r>
          </a:p>
          <a:p>
            <a:pPr marL="441325" indent="-441325" eaLnBrk="0" hangingPunct="0">
              <a:buFont typeface="Arial" pitchFamily="34" charset="0"/>
              <a:buChar char="•"/>
            </a:pPr>
            <a:r>
              <a:rPr lang="ru-RU" sz="3000" b="1" dirty="0">
                <a:solidFill>
                  <a:srgbClr val="002060"/>
                </a:solidFill>
                <a:latin typeface="Calibri" pitchFamily="34" charset="0"/>
                <a:cs typeface="Times New Roman" pitchFamily="18" charset="0"/>
              </a:rPr>
              <a:t>В 3 раза выросло число изнасилований детей (в 2017 году правоохранители зафиксировали 27 таких преступлений, а в 2018 году – уже 86)</a:t>
            </a:r>
            <a:endParaRPr lang="ru-RU" sz="3000" dirty="0">
              <a:latin typeface="Calibri" pitchFamily="34" charset="0"/>
              <a:cs typeface="Times New Roman" pitchFamily="18" charset="0"/>
            </a:endParaRPr>
          </a:p>
        </p:txBody>
      </p:sp>
      <p:sp>
        <p:nvSpPr>
          <p:cNvPr id="9" name="Title 4"/>
          <p:cNvSpPr txBox="1">
            <a:spLocks/>
          </p:cNvSpPr>
          <p:nvPr/>
        </p:nvSpPr>
        <p:spPr bwMode="auto">
          <a:xfrm>
            <a:off x="0" y="188913"/>
            <a:ext cx="8686800" cy="1143000"/>
          </a:xfrm>
          <a:prstGeom prst="rect">
            <a:avLst/>
          </a:prstGeom>
          <a:noFill/>
          <a:ln w="9525">
            <a:noFill/>
            <a:miter lim="800000"/>
            <a:headEnd/>
            <a:tailEnd/>
          </a:ln>
          <a:effectLst/>
        </p:spPr>
        <p:txBody>
          <a:bodyPr anchor="ctr"/>
          <a:lstStyle/>
          <a:p>
            <a:pPr algn="ctr" eaLnBrk="0" hangingPunct="0">
              <a:defRPr/>
            </a:pPr>
            <a:r>
              <a:rPr lang="ru-RU" sz="3200" b="1" kern="0" dirty="0">
                <a:solidFill>
                  <a:srgbClr val="C00000"/>
                </a:solidFill>
                <a:effectLst>
                  <a:outerShdw blurRad="38100" dist="38100" dir="2700000" algn="tl">
                    <a:srgbClr val="FFFFFF"/>
                  </a:outerShdw>
                </a:effectLst>
                <a:ea typeface="+mj-ea"/>
                <a:cs typeface="Arial" pitchFamily="34" charset="0"/>
              </a:rPr>
              <a:t>СТАТИСТИКА 2018 года по детям</a:t>
            </a:r>
          </a:p>
          <a:p>
            <a:pPr algn="ctr" eaLnBrk="0" hangingPunct="0">
              <a:defRPr/>
            </a:pPr>
            <a:r>
              <a:rPr lang="ru-RU" sz="3200" b="1" kern="0" dirty="0">
                <a:solidFill>
                  <a:srgbClr val="C00000"/>
                </a:solidFill>
                <a:effectLst>
                  <a:outerShdw blurRad="38100" dist="38100" dir="2700000" algn="tl">
                    <a:srgbClr val="FFFFFF"/>
                  </a:outerShdw>
                </a:effectLst>
                <a:ea typeface="+mj-ea"/>
                <a:cs typeface="Arial" pitchFamily="34" charset="0"/>
              </a:rPr>
              <a:t>в Свердловской области</a:t>
            </a:r>
            <a:endParaRPr lang="en-US" sz="3200" b="1" kern="0" dirty="0">
              <a:solidFill>
                <a:srgbClr val="C00000"/>
              </a:solidFill>
              <a:effectLst>
                <a:outerShdw blurRad="38100" dist="38100" dir="2700000" algn="tl">
                  <a:srgbClr val="FFFFFF"/>
                </a:outerShdw>
              </a:effectLst>
              <a:latin typeface="+mj-lt"/>
              <a:ea typeface="+mj-ea"/>
              <a:cs typeface="+mj-cs"/>
            </a:endParaRPr>
          </a:p>
        </p:txBody>
      </p:sp>
    </p:spTree>
  </p:cSld>
  <p:clrMapOvr>
    <a:masterClrMapping/>
  </p:clrMapOvr>
  <p:transition advClick="0" advTm="10484"/>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0"/>
            <a:ext cx="9144000" cy="533400"/>
          </a:xfrm>
        </p:spPr>
        <p:txBody>
          <a:bodyPr/>
          <a:lstStyle/>
          <a:p>
            <a:r>
              <a:rPr lang="ru-RU" sz="3200" b="1" dirty="0" smtClean="0">
                <a:solidFill>
                  <a:srgbClr val="FF0000"/>
                </a:solidFill>
              </a:rPr>
              <a:t>Действия педагогов  после выявления ЖО:</a:t>
            </a:r>
            <a:endParaRPr lang="ru-RU" sz="3200" dirty="0">
              <a:solidFill>
                <a:srgbClr val="FF0000"/>
              </a:solidFill>
            </a:endParaRPr>
          </a:p>
        </p:txBody>
      </p:sp>
      <p:sp>
        <p:nvSpPr>
          <p:cNvPr id="3" name="Содержимое 2"/>
          <p:cNvSpPr>
            <a:spLocks noGrp="1"/>
          </p:cNvSpPr>
          <p:nvPr>
            <p:ph idx="1"/>
          </p:nvPr>
        </p:nvSpPr>
        <p:spPr>
          <a:xfrm>
            <a:off x="0" y="609600"/>
            <a:ext cx="9144000" cy="5715000"/>
          </a:xfrm>
        </p:spPr>
        <p:txBody>
          <a:bodyPr/>
          <a:lstStyle/>
          <a:p>
            <a:r>
              <a:rPr lang="ru-RU" sz="2400" b="1" dirty="0" smtClean="0"/>
              <a:t>при выявлении сведений о проживании детей в условиях, представляющих угрозу их жизни или здоровью либо препятствующих их нормальному воспитанию, незамедлительно направить информацию в территориальный орган МВД (полицию), управление социальной политики и органы управления образованием по месту нахождения ОУ, а также в ТКДН и ЗП по месту фактического проживания ребенка по установленной  форме.</a:t>
            </a:r>
          </a:p>
          <a:p>
            <a:r>
              <a:rPr lang="ru-RU" sz="2400" b="1" dirty="0" smtClean="0"/>
              <a:t>при злостном уклонении родителей от обязанностей по воспитанию детей педагог имеет право собрать необходимые документы: характеристику на ребенка с указанием воспитательной роли родителей, акт жилищно-бытовых условий, докладные и др. и направить их с представлением в районный отдел опеки и попечительства для решения вопроса о лишении родителей родительских прав.</a:t>
            </a:r>
          </a:p>
          <a:p>
            <a:pPr>
              <a:buNone/>
            </a:pPr>
            <a:endParaRPr lang="ru-RU" sz="24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0"/>
            <a:ext cx="9144000" cy="533400"/>
          </a:xfrm>
        </p:spPr>
        <p:txBody>
          <a:bodyPr/>
          <a:lstStyle/>
          <a:p>
            <a:r>
              <a:rPr lang="ru-RU" sz="3200" b="1" dirty="0" smtClean="0">
                <a:solidFill>
                  <a:srgbClr val="FF0000"/>
                </a:solidFill>
              </a:rPr>
              <a:t>Действия педагогов  после выявления ЖО:</a:t>
            </a:r>
            <a:endParaRPr lang="ru-RU" sz="3200" dirty="0">
              <a:solidFill>
                <a:srgbClr val="FF0000"/>
              </a:solidFill>
            </a:endParaRPr>
          </a:p>
        </p:txBody>
      </p:sp>
      <p:sp>
        <p:nvSpPr>
          <p:cNvPr id="3" name="Содержимое 2"/>
          <p:cNvSpPr>
            <a:spLocks noGrp="1"/>
          </p:cNvSpPr>
          <p:nvPr>
            <p:ph idx="1"/>
          </p:nvPr>
        </p:nvSpPr>
        <p:spPr>
          <a:xfrm>
            <a:off x="0" y="609600"/>
            <a:ext cx="9144000" cy="5715000"/>
          </a:xfrm>
        </p:spPr>
        <p:txBody>
          <a:bodyPr/>
          <a:lstStyle/>
          <a:p>
            <a:r>
              <a:rPr lang="ru-RU" sz="2800" b="1" dirty="0" smtClean="0"/>
              <a:t>Если ситуация неясная и нет возможности получить достаточное количество информации из различных источников, то педагогу или администрации образовательного учреждения также необходимо подать заявление в полицию. </a:t>
            </a:r>
          </a:p>
          <a:p>
            <a:r>
              <a:rPr lang="ru-RU" sz="2800" b="1" dirty="0" smtClean="0"/>
              <a:t>Сотрудники полиции в соответствии со ст. 144 Уголовно-процессуального кодекса РФ обязаны принять любое поступившее заявление, провести по нему проверку, по результатам которой принять меры в соответствии с законом и письменно уведомить заявителя о принятом решении.</a:t>
            </a:r>
          </a:p>
          <a:p>
            <a:endParaRPr lang="ru-RU" sz="28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8194" name="Rectangle 2"/>
          <p:cNvSpPr>
            <a:spLocks noGrp="1" noRot="1" noChangeArrowheads="1"/>
          </p:cNvSpPr>
          <p:nvPr>
            <p:ph type="title"/>
          </p:nvPr>
        </p:nvSpPr>
        <p:spPr>
          <a:xfrm>
            <a:off x="304800" y="257175"/>
            <a:ext cx="8537575" cy="1724025"/>
          </a:xfrm>
        </p:spPr>
        <p:txBody>
          <a:bodyPr/>
          <a:lstStyle/>
          <a:p>
            <a:pPr eaLnBrk="1" hangingPunct="1"/>
            <a:r>
              <a:rPr lang="ru-RU" altLang="ru-RU" sz="3600" b="1" smtClean="0">
                <a:solidFill>
                  <a:srgbClr val="C00000"/>
                </a:solidFill>
              </a:rPr>
              <a:t>Что мешает специалисту распознать домашнее насилие</a:t>
            </a:r>
            <a:r>
              <a:rPr lang="ru-RU" altLang="ru-RU" sz="4000" b="1" smtClean="0">
                <a:solidFill>
                  <a:srgbClr val="C00000"/>
                </a:solidFill>
              </a:rPr>
              <a:t>:</a:t>
            </a:r>
            <a:br>
              <a:rPr lang="ru-RU" altLang="ru-RU" sz="4000" b="1" smtClean="0">
                <a:solidFill>
                  <a:srgbClr val="C00000"/>
                </a:solidFill>
              </a:rPr>
            </a:br>
            <a:endParaRPr lang="ru-RU" altLang="ru-RU" sz="4000" b="1" smtClean="0">
              <a:solidFill>
                <a:srgbClr val="C00000"/>
              </a:solidFill>
            </a:endParaRPr>
          </a:p>
        </p:txBody>
      </p:sp>
      <p:sp>
        <p:nvSpPr>
          <p:cNvPr id="8195" name="Rectangle 3"/>
          <p:cNvSpPr>
            <a:spLocks noGrp="1" noRot="1" noChangeArrowheads="1"/>
          </p:cNvSpPr>
          <p:nvPr>
            <p:ph type="body" idx="1"/>
          </p:nvPr>
        </p:nvSpPr>
        <p:spPr>
          <a:xfrm>
            <a:off x="762000" y="1600200"/>
            <a:ext cx="8007350" cy="4953000"/>
          </a:xfrm>
        </p:spPr>
        <p:txBody>
          <a:bodyPr/>
          <a:lstStyle/>
          <a:p>
            <a:pPr eaLnBrk="1" hangingPunct="1"/>
            <a:r>
              <a:rPr lang="ru-RU" altLang="ru-RU" smtClean="0"/>
              <a:t>Личные убеждения и мотивы</a:t>
            </a:r>
          </a:p>
          <a:p>
            <a:pPr eaLnBrk="1" hangingPunct="1"/>
            <a:r>
              <a:rPr lang="ru-RU" altLang="ru-RU" smtClean="0"/>
              <a:t>Собственные страхи и ощущение незащищенности</a:t>
            </a:r>
          </a:p>
          <a:p>
            <a:pPr eaLnBrk="1" hangingPunct="1"/>
            <a:r>
              <a:rPr lang="ru-RU" altLang="ru-RU" smtClean="0"/>
              <a:t>Опасение оскорбить пострадавшую или агрессора</a:t>
            </a:r>
          </a:p>
          <a:p>
            <a:pPr eaLnBrk="1" hangingPunct="1"/>
            <a:r>
              <a:rPr lang="ru-RU" altLang="ru-RU" smtClean="0"/>
              <a:t>Ощущение беспомощности и неспособности повлиять на ситуацию</a:t>
            </a:r>
          </a:p>
          <a:p>
            <a:pPr eaLnBrk="1" hangingPunct="1"/>
            <a:r>
              <a:rPr lang="ru-RU" altLang="ru-RU" smtClean="0"/>
              <a:t>Опасение негативных последствий вмешательства в ситуацию насилия</a:t>
            </a:r>
          </a:p>
          <a:p>
            <a:pPr eaLnBrk="1" hangingPunct="1"/>
            <a:endParaRPr lang="ru-RU" altLang="ru-RU" smtClean="0"/>
          </a:p>
          <a:p>
            <a:pPr eaLnBrk="1" hangingPunct="1"/>
            <a:endParaRPr lang="ru-RU" altLang="ru-RU"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wipe(left)">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wipe(left)">
                                      <p:cBhvr>
                                        <p:cTn id="17" dur="5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wipe(left)">
                                      <p:cBhvr>
                                        <p:cTn id="22" dur="500"/>
                                        <p:tgtEl>
                                          <p:spTgt spid="8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wipe(left)">
                                      <p:cBhvr>
                                        <p:cTn id="27" dur="500"/>
                                        <p:tgtEl>
                                          <p:spTgt spid="81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wipe(left)">
                                      <p:cBhvr>
                                        <p:cTn id="32"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411162"/>
          </a:xfrm>
        </p:spPr>
        <p:txBody>
          <a:bodyPr/>
          <a:lstStyle/>
          <a:p>
            <a:r>
              <a:rPr lang="ru-RU" b="1" dirty="0" smtClean="0">
                <a:solidFill>
                  <a:srgbClr val="FF0000"/>
                </a:solidFill>
              </a:rPr>
              <a:t>Собеседование о ДН</a:t>
            </a:r>
            <a:endParaRPr lang="ru-RU" b="1" dirty="0">
              <a:solidFill>
                <a:srgbClr val="FF0000"/>
              </a:solidFill>
            </a:endParaRPr>
          </a:p>
        </p:txBody>
      </p:sp>
      <p:sp>
        <p:nvSpPr>
          <p:cNvPr id="3" name="Содержимое 2"/>
          <p:cNvSpPr>
            <a:spLocks noGrp="1"/>
          </p:cNvSpPr>
          <p:nvPr>
            <p:ph idx="1"/>
          </p:nvPr>
        </p:nvSpPr>
        <p:spPr>
          <a:xfrm>
            <a:off x="0" y="381000"/>
            <a:ext cx="9144000" cy="6248400"/>
          </a:xfrm>
        </p:spPr>
        <p:txBody>
          <a:bodyPr/>
          <a:lstStyle/>
          <a:p>
            <a:r>
              <a:rPr lang="ru-RU" sz="2400" b="1" dirty="0" smtClean="0">
                <a:solidFill>
                  <a:srgbClr val="002060"/>
                </a:solidFill>
              </a:rPr>
              <a:t>Правило 1</a:t>
            </a:r>
            <a:r>
              <a:rPr lang="ru-RU" sz="2400" dirty="0" smtClean="0">
                <a:solidFill>
                  <a:srgbClr val="002060"/>
                </a:solidFill>
              </a:rPr>
              <a:t>. Проводите диагностическое собеседование на ДН только в конфиденциальной обстановке, а не в присутствии родителей, других членов семьи, друзей и т.п.</a:t>
            </a:r>
          </a:p>
          <a:p>
            <a:r>
              <a:rPr lang="ru-RU" sz="2400" b="1" dirty="0" smtClean="0">
                <a:solidFill>
                  <a:srgbClr val="002060"/>
                </a:solidFill>
              </a:rPr>
              <a:t>Правило 2</a:t>
            </a:r>
            <a:r>
              <a:rPr lang="ru-RU" sz="2400" dirty="0" smtClean="0">
                <a:solidFill>
                  <a:srgbClr val="002060"/>
                </a:solidFill>
              </a:rPr>
              <a:t>. Проводите собеседование только в том случае, если Вам удалось установить контакт с ребенком</a:t>
            </a:r>
          </a:p>
          <a:p>
            <a:r>
              <a:rPr lang="ru-RU" sz="2400" b="1" dirty="0" smtClean="0">
                <a:solidFill>
                  <a:srgbClr val="002060"/>
                </a:solidFill>
              </a:rPr>
              <a:t>Правило 3. </a:t>
            </a:r>
            <a:r>
              <a:rPr lang="ru-RU" sz="2400" dirty="0" smtClean="0">
                <a:solidFill>
                  <a:srgbClr val="002060"/>
                </a:solidFill>
              </a:rPr>
              <a:t>Проводите собеседование  как можно более буднично</a:t>
            </a:r>
          </a:p>
          <a:p>
            <a:r>
              <a:rPr lang="ru-RU" sz="2400" b="1" dirty="0" smtClean="0">
                <a:solidFill>
                  <a:srgbClr val="002060"/>
                </a:solidFill>
              </a:rPr>
              <a:t>Правило 4</a:t>
            </a:r>
            <a:r>
              <a:rPr lang="ru-RU" sz="2400" dirty="0" smtClean="0">
                <a:solidFill>
                  <a:srgbClr val="002060"/>
                </a:solidFill>
              </a:rPr>
              <a:t>. Будьте спокойны, не осуждайте ребенка, разговаривая на эту тему</a:t>
            </a:r>
          </a:p>
          <a:p>
            <a:r>
              <a:rPr lang="ru-RU" sz="2400" b="1" dirty="0" smtClean="0">
                <a:solidFill>
                  <a:srgbClr val="002060"/>
                </a:solidFill>
              </a:rPr>
              <a:t>Правило 5. </a:t>
            </a:r>
            <a:r>
              <a:rPr lang="ru-RU" sz="2400" dirty="0" smtClean="0">
                <a:solidFill>
                  <a:srgbClr val="002060"/>
                </a:solidFill>
              </a:rPr>
              <a:t>Собирайте сведения о том, что произошло, а не почему это произошло</a:t>
            </a:r>
          </a:p>
          <a:p>
            <a:r>
              <a:rPr lang="ru-RU" sz="2400" b="1" dirty="0" smtClean="0">
                <a:solidFill>
                  <a:srgbClr val="002060"/>
                </a:solidFill>
              </a:rPr>
              <a:t>Правило 6</a:t>
            </a:r>
            <a:r>
              <a:rPr lang="ru-RU" sz="2400" dirty="0" smtClean="0">
                <a:solidFill>
                  <a:srgbClr val="002060"/>
                </a:solidFill>
              </a:rPr>
              <a:t>. Избегайте слов «подвергающийся насилию», «жертва насилия», «домашнее насилие»</a:t>
            </a:r>
          </a:p>
          <a:p>
            <a:r>
              <a:rPr lang="ru-RU" sz="2400" b="1" dirty="0" smtClean="0">
                <a:solidFill>
                  <a:srgbClr val="002060"/>
                </a:solidFill>
              </a:rPr>
              <a:t>Правило 7</a:t>
            </a:r>
            <a:r>
              <a:rPr lang="ru-RU" sz="2400" dirty="0" smtClean="0">
                <a:solidFill>
                  <a:srgbClr val="002060"/>
                </a:solidFill>
              </a:rPr>
              <a:t>. Используйте  вначале наводящие вопросы, а затем можно использовать и прямые вопросы для разъяснения</a:t>
            </a:r>
          </a:p>
          <a:p>
            <a:r>
              <a:rPr lang="ru-RU" sz="2400" b="1" dirty="0" smtClean="0">
                <a:solidFill>
                  <a:srgbClr val="002060"/>
                </a:solidFill>
              </a:rPr>
              <a:t>Правило 8. </a:t>
            </a:r>
            <a:r>
              <a:rPr lang="ru-RU" sz="2400" dirty="0" smtClean="0">
                <a:solidFill>
                  <a:srgbClr val="002060"/>
                </a:solidFill>
              </a:rPr>
              <a:t>Умейте слушать</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533400"/>
          </a:xfrm>
        </p:spPr>
        <p:txBody>
          <a:bodyPr/>
          <a:lstStyle/>
          <a:p>
            <a:r>
              <a:rPr lang="ru-RU" sz="3600" b="1" dirty="0" smtClean="0">
                <a:solidFill>
                  <a:srgbClr val="FF0000"/>
                </a:solidFill>
              </a:rPr>
              <a:t>План действия педагога  (интервенция)</a:t>
            </a:r>
            <a:endParaRPr lang="ru-RU" b="1" dirty="0">
              <a:solidFill>
                <a:srgbClr val="FF0000"/>
              </a:solidFill>
            </a:endParaRPr>
          </a:p>
        </p:txBody>
      </p:sp>
      <p:sp>
        <p:nvSpPr>
          <p:cNvPr id="3" name="Содержимое 2"/>
          <p:cNvSpPr>
            <a:spLocks noGrp="1"/>
          </p:cNvSpPr>
          <p:nvPr>
            <p:ph idx="1"/>
          </p:nvPr>
        </p:nvSpPr>
        <p:spPr>
          <a:xfrm>
            <a:off x="0" y="609600"/>
            <a:ext cx="9144000" cy="5943600"/>
          </a:xfrm>
        </p:spPr>
        <p:txBody>
          <a:bodyPr/>
          <a:lstStyle/>
          <a:p>
            <a:pPr>
              <a:buNone/>
            </a:pPr>
            <a:r>
              <a:rPr lang="ru-RU" sz="2400" b="1" dirty="0" smtClean="0"/>
              <a:t>1. </a:t>
            </a:r>
            <a:r>
              <a:rPr lang="ru-RU" sz="2400" dirty="0" smtClean="0"/>
              <a:t>Дайте знать ребенку, что он не одинок; он не виноват в совершенном насилии; никто не заслуживает такого обращения; существуют организации (государственные службы), которые ему помогут.</a:t>
            </a:r>
          </a:p>
          <a:p>
            <a:pPr>
              <a:buNone/>
            </a:pPr>
            <a:r>
              <a:rPr lang="ru-RU" sz="2400" b="1" dirty="0" smtClean="0"/>
              <a:t>2. Правила интервенции</a:t>
            </a:r>
            <a:r>
              <a:rPr lang="ru-RU" sz="2400" dirty="0" smtClean="0"/>
              <a:t>:</a:t>
            </a:r>
          </a:p>
          <a:p>
            <a:pPr>
              <a:buNone/>
            </a:pPr>
            <a:r>
              <a:rPr lang="ru-RU" sz="2400" dirty="0" smtClean="0"/>
              <a:t>- не давать никаких советов личного характера по поводу его дальнейшей жизни;</a:t>
            </a:r>
          </a:p>
          <a:p>
            <a:pPr>
              <a:buNone/>
            </a:pPr>
            <a:r>
              <a:rPr lang="ru-RU" sz="2400" dirty="0" smtClean="0"/>
              <a:t>- не расспрашивать ребенка о его собственном поведении, т.к. в ситуации ДН самое  главное – это </a:t>
            </a:r>
            <a:r>
              <a:rPr lang="ru-RU" sz="2400" b="1" dirty="0" smtClean="0"/>
              <a:t>факт</a:t>
            </a:r>
            <a:r>
              <a:rPr lang="ru-RU" sz="2400" dirty="0" smtClean="0"/>
              <a:t> насилия.</a:t>
            </a:r>
          </a:p>
          <a:p>
            <a:pPr>
              <a:buNone/>
            </a:pPr>
            <a:r>
              <a:rPr lang="ru-RU" sz="2400" b="1" dirty="0" smtClean="0"/>
              <a:t>3. </a:t>
            </a:r>
            <a:r>
              <a:rPr lang="ru-RU" sz="2400" dirty="0" smtClean="0"/>
              <a:t>Запишите со слов ребенка особенности случаев насилия: поведение обидчика, воздействие ДН на здоровье ребенка, использование оружия, алкоголя и наркотиков. Цитируйте слова ребенка, избегая сложного языка.</a:t>
            </a:r>
          </a:p>
          <a:p>
            <a:pPr>
              <a:buNone/>
            </a:pPr>
            <a:r>
              <a:rPr lang="ru-RU" sz="2400" b="1" dirty="0" smtClean="0"/>
              <a:t>4. </a:t>
            </a:r>
            <a:r>
              <a:rPr lang="ru-RU" sz="2400" dirty="0" smtClean="0"/>
              <a:t>Дайте ребенку  информацию о дополнительных источниках помощи (телефон доверия, кризисный центр, социальные службы, юридические консультации и др.).</a:t>
            </a:r>
          </a:p>
          <a:p>
            <a:endParaRPr lang="ru-RU"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304800"/>
            <a:ext cx="9144000" cy="715962"/>
          </a:xfrm>
        </p:spPr>
        <p:txBody>
          <a:bodyPr/>
          <a:lstStyle/>
          <a:p>
            <a:r>
              <a:rPr lang="ru-RU" sz="4000" b="1" dirty="0" smtClean="0">
                <a:solidFill>
                  <a:srgbClr val="FF0000"/>
                </a:solidFill>
              </a:rPr>
              <a:t> Этапы комплексной межведомственной помощи:</a:t>
            </a:r>
            <a:endParaRPr lang="ru-RU" sz="4000" b="1" dirty="0">
              <a:solidFill>
                <a:srgbClr val="FF0000"/>
              </a:solidFill>
            </a:endParaRPr>
          </a:p>
        </p:txBody>
      </p:sp>
      <p:sp>
        <p:nvSpPr>
          <p:cNvPr id="3" name="Содержимое 2"/>
          <p:cNvSpPr>
            <a:spLocks noGrp="1"/>
          </p:cNvSpPr>
          <p:nvPr>
            <p:ph idx="1"/>
          </p:nvPr>
        </p:nvSpPr>
        <p:spPr>
          <a:xfrm>
            <a:off x="533400" y="1447800"/>
            <a:ext cx="8077200" cy="4953000"/>
          </a:xfrm>
        </p:spPr>
        <p:txBody>
          <a:bodyPr/>
          <a:lstStyle/>
          <a:p>
            <a:pPr>
              <a:buNone/>
            </a:pPr>
            <a:r>
              <a:rPr lang="ru-RU" b="1" dirty="0" smtClean="0"/>
              <a:t>1. Информационный. </a:t>
            </a:r>
          </a:p>
          <a:p>
            <a:pPr>
              <a:buNone/>
            </a:pPr>
            <a:r>
              <a:rPr lang="ru-RU" b="1" dirty="0" smtClean="0"/>
              <a:t>2. Диагностический. </a:t>
            </a:r>
          </a:p>
          <a:p>
            <a:pPr>
              <a:buNone/>
            </a:pPr>
            <a:r>
              <a:rPr lang="ru-RU" b="1" dirty="0" smtClean="0"/>
              <a:t>3. Констатирующий. </a:t>
            </a:r>
          </a:p>
          <a:p>
            <a:pPr>
              <a:buNone/>
            </a:pPr>
            <a:r>
              <a:rPr lang="ru-RU" b="1" dirty="0" smtClean="0"/>
              <a:t>4. Конструктивный. </a:t>
            </a:r>
          </a:p>
          <a:p>
            <a:pPr>
              <a:buNone/>
            </a:pPr>
            <a:r>
              <a:rPr lang="ru-RU" b="1" dirty="0" smtClean="0"/>
              <a:t>5. Реабилитационный. </a:t>
            </a:r>
          </a:p>
          <a:p>
            <a:pPr>
              <a:buNone/>
            </a:pPr>
            <a:r>
              <a:rPr lang="ru-RU" b="1" dirty="0" smtClean="0"/>
              <a:t>6. Реинтегрирующий. </a:t>
            </a:r>
          </a:p>
          <a:p>
            <a:endParaRPr lang="ru-RU"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304800"/>
            <a:ext cx="9144000" cy="715962"/>
          </a:xfrm>
        </p:spPr>
        <p:txBody>
          <a:bodyPr/>
          <a:lstStyle/>
          <a:p>
            <a:r>
              <a:rPr lang="ru-RU" sz="4000" b="1" dirty="0" smtClean="0">
                <a:solidFill>
                  <a:srgbClr val="FF0000"/>
                </a:solidFill>
              </a:rPr>
              <a:t> Этапы комплексной межведомственной помощи:</a:t>
            </a:r>
            <a:endParaRPr lang="ru-RU" sz="4000" b="1" dirty="0">
              <a:solidFill>
                <a:srgbClr val="FF0000"/>
              </a:solidFill>
            </a:endParaRPr>
          </a:p>
        </p:txBody>
      </p:sp>
      <p:sp>
        <p:nvSpPr>
          <p:cNvPr id="3" name="Содержимое 2"/>
          <p:cNvSpPr>
            <a:spLocks noGrp="1"/>
          </p:cNvSpPr>
          <p:nvPr>
            <p:ph idx="1"/>
          </p:nvPr>
        </p:nvSpPr>
        <p:spPr>
          <a:xfrm>
            <a:off x="533400" y="1447800"/>
            <a:ext cx="8077200" cy="4953000"/>
          </a:xfrm>
        </p:spPr>
        <p:txBody>
          <a:bodyPr/>
          <a:lstStyle/>
          <a:p>
            <a:pPr marL="514350" indent="-514350">
              <a:buAutoNum type="arabicPeriod"/>
            </a:pPr>
            <a:r>
              <a:rPr lang="ru-RU" b="1" dirty="0" smtClean="0"/>
              <a:t>Информационный.</a:t>
            </a:r>
          </a:p>
          <a:p>
            <a:pPr marL="0" indent="803275">
              <a:buNone/>
            </a:pPr>
            <a:r>
              <a:rPr lang="ru-RU" sz="2600" dirty="0" smtClean="0"/>
              <a:t>Сбор информации о всех учреждениях, предоставляющих помощь в ситуации домашнего насилия. Информирование населения Свердловской области о всех доступных возможностях получить помощь в ситуации домашнего насилия. </a:t>
            </a:r>
          </a:p>
          <a:p>
            <a:pPr marL="0" indent="803275">
              <a:buNone/>
            </a:pPr>
            <a:r>
              <a:rPr lang="ru-RU" sz="2600" dirty="0" smtClean="0"/>
              <a:t>Технологии, методы, формы работы: сбор и представление информации из разных источников о всех формах помощи в России и Свердловской области. Проведение информационных компаний среди населения. Издание информационных брошюр и проспектов</a:t>
            </a:r>
            <a:r>
              <a:rPr lang="ru-RU" dirty="0" smtClean="0"/>
              <a:t>.</a:t>
            </a:r>
          </a:p>
          <a:p>
            <a:pPr marL="514350" indent="-514350">
              <a:buNone/>
            </a:pPr>
            <a:r>
              <a:rPr lang="ru-RU" b="1" dirty="0" smtClean="0"/>
              <a:t> </a:t>
            </a:r>
          </a:p>
          <a:p>
            <a:pPr>
              <a:buNone/>
            </a:pPr>
            <a:endParaRPr lang="ru-RU"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304800"/>
            <a:ext cx="9144000" cy="715962"/>
          </a:xfrm>
        </p:spPr>
        <p:txBody>
          <a:bodyPr/>
          <a:lstStyle/>
          <a:p>
            <a:r>
              <a:rPr lang="ru-RU" sz="4000" b="1" dirty="0" smtClean="0">
                <a:solidFill>
                  <a:srgbClr val="FF0000"/>
                </a:solidFill>
              </a:rPr>
              <a:t> Этапы комплексной межведомственной помощи:</a:t>
            </a:r>
            <a:endParaRPr lang="ru-RU" sz="4000" b="1" dirty="0">
              <a:solidFill>
                <a:srgbClr val="FF0000"/>
              </a:solidFill>
            </a:endParaRPr>
          </a:p>
        </p:txBody>
      </p:sp>
      <p:sp>
        <p:nvSpPr>
          <p:cNvPr id="3" name="Содержимое 2"/>
          <p:cNvSpPr>
            <a:spLocks noGrp="1"/>
          </p:cNvSpPr>
          <p:nvPr>
            <p:ph idx="1"/>
          </p:nvPr>
        </p:nvSpPr>
        <p:spPr>
          <a:xfrm>
            <a:off x="381000" y="1219200"/>
            <a:ext cx="8077200" cy="4953000"/>
          </a:xfrm>
        </p:spPr>
        <p:txBody>
          <a:bodyPr/>
          <a:lstStyle/>
          <a:p>
            <a:pPr>
              <a:buNone/>
            </a:pPr>
            <a:r>
              <a:rPr lang="ru-RU" sz="2000" b="1" dirty="0" smtClean="0"/>
              <a:t>1. Информационный. </a:t>
            </a:r>
          </a:p>
          <a:p>
            <a:pPr>
              <a:buNone/>
            </a:pPr>
            <a:r>
              <a:rPr lang="ru-RU" b="1" dirty="0" smtClean="0"/>
              <a:t>2. Диагностический. </a:t>
            </a:r>
          </a:p>
          <a:p>
            <a:pPr marL="0" indent="725488">
              <a:buNone/>
            </a:pPr>
            <a:r>
              <a:rPr lang="ru-RU" sz="2600" dirty="0" smtClean="0"/>
              <a:t>Сбор информации о фактах жестокого обращения и преступных посягательств в отношении обучающегося. Диагностика индивидуально-личностных особенностей, состояния, жизненной ситуации пострадавшего обучающегося. </a:t>
            </a:r>
          </a:p>
          <a:p>
            <a:pPr marL="0" indent="725488">
              <a:buNone/>
            </a:pPr>
            <a:r>
              <a:rPr lang="ru-RU" sz="2600" dirty="0" smtClean="0"/>
              <a:t>Технологии, методы, формы работы: сбор и представление информации из разных источников о фактах жестокого обращения и преступных посягательств в отношении несовершеннолетнего, наблюдение, анкетирование, тестирование, социальный патронаж.</a:t>
            </a:r>
            <a:endParaRPr lang="ru-RU" sz="26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0"/>
            <a:ext cx="9144000" cy="1066800"/>
          </a:xfrm>
        </p:spPr>
        <p:txBody>
          <a:bodyPr/>
          <a:lstStyle/>
          <a:p>
            <a:r>
              <a:rPr lang="ru-RU" sz="4000" b="1" dirty="0" smtClean="0">
                <a:solidFill>
                  <a:srgbClr val="FF0000"/>
                </a:solidFill>
              </a:rPr>
              <a:t> Этапы комплексной межведомственной помощи:</a:t>
            </a:r>
            <a:endParaRPr lang="ru-RU" sz="4000" b="1" dirty="0">
              <a:solidFill>
                <a:srgbClr val="FF0000"/>
              </a:solidFill>
            </a:endParaRPr>
          </a:p>
        </p:txBody>
      </p:sp>
      <p:sp>
        <p:nvSpPr>
          <p:cNvPr id="3" name="Содержимое 2"/>
          <p:cNvSpPr>
            <a:spLocks noGrp="1"/>
          </p:cNvSpPr>
          <p:nvPr>
            <p:ph idx="1"/>
          </p:nvPr>
        </p:nvSpPr>
        <p:spPr>
          <a:xfrm>
            <a:off x="381000" y="1143000"/>
            <a:ext cx="8382000" cy="4953000"/>
          </a:xfrm>
        </p:spPr>
        <p:txBody>
          <a:bodyPr/>
          <a:lstStyle/>
          <a:p>
            <a:pPr>
              <a:buNone/>
            </a:pPr>
            <a:r>
              <a:rPr lang="ru-RU" sz="2000" b="1" dirty="0" smtClean="0"/>
              <a:t>1. Информационный. </a:t>
            </a:r>
          </a:p>
          <a:p>
            <a:pPr>
              <a:buNone/>
            </a:pPr>
            <a:r>
              <a:rPr lang="ru-RU" sz="2000" b="1" dirty="0" smtClean="0"/>
              <a:t>2. Диагностический. </a:t>
            </a:r>
          </a:p>
          <a:p>
            <a:pPr>
              <a:buNone/>
            </a:pPr>
            <a:r>
              <a:rPr lang="ru-RU" b="1" dirty="0" smtClean="0"/>
              <a:t>3. Констатирующий.</a:t>
            </a:r>
          </a:p>
          <a:p>
            <a:pPr marL="0" indent="536575">
              <a:buNone/>
            </a:pPr>
            <a:r>
              <a:rPr lang="ru-RU" sz="2800" dirty="0" smtClean="0"/>
              <a:t>Выявление проблемы, психологическая поддержка ребенка. </a:t>
            </a:r>
          </a:p>
          <a:p>
            <a:pPr marL="0" indent="536575">
              <a:buNone/>
            </a:pPr>
            <a:r>
              <a:rPr lang="ru-RU" sz="2800" dirty="0" smtClean="0"/>
              <a:t>Технологии, методы, формы работы: беседа с пострадавшим ребенком, родителями, консультирование родителей, оказание консультационной помощи ребенку, изучение возможности привлечения родственников и ближайшего окружения пострадавшего ребенка к работе с выявленной проблемой.</a:t>
            </a:r>
          </a:p>
          <a:p>
            <a:pPr>
              <a:buNone/>
            </a:pPr>
            <a:r>
              <a:rPr lang="ru-RU" b="1" dirty="0" smtClean="0"/>
              <a:t> </a:t>
            </a:r>
          </a:p>
          <a:p>
            <a:pPr>
              <a:buNone/>
            </a:pPr>
            <a:endParaRPr lang="ru-RU"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0"/>
            <a:ext cx="9144000" cy="914400"/>
          </a:xfrm>
        </p:spPr>
        <p:txBody>
          <a:bodyPr/>
          <a:lstStyle/>
          <a:p>
            <a:r>
              <a:rPr lang="ru-RU" sz="4000" b="1" dirty="0" smtClean="0">
                <a:solidFill>
                  <a:srgbClr val="FF0000"/>
                </a:solidFill>
              </a:rPr>
              <a:t> Этапы комплексной межведомственной помощи:</a:t>
            </a:r>
            <a:endParaRPr lang="ru-RU" sz="4000" b="1" dirty="0">
              <a:solidFill>
                <a:srgbClr val="FF0000"/>
              </a:solidFill>
            </a:endParaRPr>
          </a:p>
        </p:txBody>
      </p:sp>
      <p:sp>
        <p:nvSpPr>
          <p:cNvPr id="3" name="Содержимое 2"/>
          <p:cNvSpPr>
            <a:spLocks noGrp="1"/>
          </p:cNvSpPr>
          <p:nvPr>
            <p:ph idx="1"/>
          </p:nvPr>
        </p:nvSpPr>
        <p:spPr>
          <a:xfrm>
            <a:off x="304800" y="990600"/>
            <a:ext cx="8534400" cy="5486400"/>
          </a:xfrm>
        </p:spPr>
        <p:txBody>
          <a:bodyPr/>
          <a:lstStyle/>
          <a:p>
            <a:pPr>
              <a:buNone/>
            </a:pPr>
            <a:r>
              <a:rPr lang="ru-RU" sz="1800" b="1" dirty="0" smtClean="0"/>
              <a:t>1. Информационный. </a:t>
            </a:r>
          </a:p>
          <a:p>
            <a:pPr>
              <a:buNone/>
            </a:pPr>
            <a:r>
              <a:rPr lang="ru-RU" sz="1800" b="1" dirty="0" smtClean="0"/>
              <a:t>2. Диагностический. </a:t>
            </a:r>
          </a:p>
          <a:p>
            <a:pPr>
              <a:buNone/>
            </a:pPr>
            <a:r>
              <a:rPr lang="ru-RU" sz="1800" b="1" dirty="0" smtClean="0"/>
              <a:t>3. Констатирующий. </a:t>
            </a:r>
          </a:p>
          <a:p>
            <a:pPr>
              <a:buNone/>
            </a:pPr>
            <a:r>
              <a:rPr lang="ru-RU" b="1" dirty="0" smtClean="0"/>
              <a:t>4. Конструктивный.</a:t>
            </a:r>
          </a:p>
          <a:p>
            <a:pPr marL="0" indent="630238">
              <a:buNone/>
            </a:pPr>
            <a:r>
              <a:rPr lang="ru-RU" sz="2600" dirty="0" smtClean="0"/>
              <a:t>Разработка индивидуальной программы социально-психологической реабилитации пострадавшего ребенка. </a:t>
            </a:r>
          </a:p>
          <a:p>
            <a:pPr marL="0" indent="630238">
              <a:buNone/>
            </a:pPr>
            <a:r>
              <a:rPr lang="ru-RU" sz="2600" dirty="0" smtClean="0"/>
              <a:t>Технологии, методы, формы работы: консилиум образовательной организации, возможно с участием специалистов психологических служб, учреждений здравоохранения, социальной защиты населения, органов внутренних дел, комиссии по делам несовершеннолетних и защиты их прав; заседание межведомственных комиссий.</a:t>
            </a:r>
          </a:p>
          <a:p>
            <a:pPr marL="0" indent="630238">
              <a:buNone/>
            </a:pPr>
            <a:r>
              <a:rPr lang="ru-RU" sz="2800" b="1" dirty="0" smtClean="0"/>
              <a:t> </a:t>
            </a:r>
            <a:endParaRPr lang="ru-RU" b="1" dirty="0" smtClean="0"/>
          </a:p>
          <a:p>
            <a:endParaRPr lang="ru-RU"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endParaRPr lang="ru-RU" altLang="ru-RU" smtClean="0"/>
          </a:p>
        </p:txBody>
      </p:sp>
      <p:sp>
        <p:nvSpPr>
          <p:cNvPr id="9219" name="Объект 2"/>
          <p:cNvSpPr>
            <a:spLocks noGrp="1"/>
          </p:cNvSpPr>
          <p:nvPr>
            <p:ph idx="1"/>
          </p:nvPr>
        </p:nvSpPr>
        <p:spPr/>
        <p:txBody>
          <a:bodyPr/>
          <a:lstStyle/>
          <a:p>
            <a:endParaRPr lang="ru-RU" altLang="ru-RU" smtClean="0"/>
          </a:p>
        </p:txBody>
      </p:sp>
      <p:pic>
        <p:nvPicPr>
          <p:cNvPr id="9220" name="Picture 2" descr="C:\Users\Alex\Desktop\с тел\для тренинг\eUwsh24y1p8.jpg"/>
          <p:cNvPicPr>
            <a:picLocks noChangeAspect="1" noChangeArrowheads="1"/>
          </p:cNvPicPr>
          <p:nvPr/>
        </p:nvPicPr>
        <p:blipFill>
          <a:blip r:embed="rId2" cstate="print">
            <a:lum bright="12000" contrast="2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0"/>
            <a:ext cx="9144000" cy="838200"/>
          </a:xfrm>
        </p:spPr>
        <p:txBody>
          <a:bodyPr/>
          <a:lstStyle/>
          <a:p>
            <a:r>
              <a:rPr lang="ru-RU" sz="4000" b="1" dirty="0" smtClean="0">
                <a:solidFill>
                  <a:srgbClr val="FF0000"/>
                </a:solidFill>
              </a:rPr>
              <a:t> Этапы комплексной межведомственной помощи:</a:t>
            </a:r>
            <a:endParaRPr lang="ru-RU" sz="4000" b="1" dirty="0">
              <a:solidFill>
                <a:srgbClr val="FF0000"/>
              </a:solidFill>
            </a:endParaRPr>
          </a:p>
        </p:txBody>
      </p:sp>
      <p:sp>
        <p:nvSpPr>
          <p:cNvPr id="3" name="Содержимое 2"/>
          <p:cNvSpPr>
            <a:spLocks noGrp="1"/>
          </p:cNvSpPr>
          <p:nvPr>
            <p:ph idx="1"/>
          </p:nvPr>
        </p:nvSpPr>
        <p:spPr>
          <a:xfrm>
            <a:off x="304800" y="990600"/>
            <a:ext cx="8610600" cy="5334000"/>
          </a:xfrm>
        </p:spPr>
        <p:txBody>
          <a:bodyPr/>
          <a:lstStyle/>
          <a:p>
            <a:pPr>
              <a:buNone/>
            </a:pPr>
            <a:r>
              <a:rPr lang="ru-RU" sz="1800" b="1" dirty="0" smtClean="0"/>
              <a:t>1. Информационный. </a:t>
            </a:r>
          </a:p>
          <a:p>
            <a:pPr>
              <a:buNone/>
            </a:pPr>
            <a:r>
              <a:rPr lang="ru-RU" sz="1800" b="1" dirty="0" smtClean="0"/>
              <a:t>2. Диагностический. </a:t>
            </a:r>
          </a:p>
          <a:p>
            <a:pPr>
              <a:buNone/>
            </a:pPr>
            <a:r>
              <a:rPr lang="ru-RU" sz="1800" b="1" dirty="0" smtClean="0"/>
              <a:t>3. Констатирующий. </a:t>
            </a:r>
          </a:p>
          <a:p>
            <a:pPr>
              <a:buNone/>
            </a:pPr>
            <a:r>
              <a:rPr lang="ru-RU" sz="1800" b="1" dirty="0" smtClean="0"/>
              <a:t>4. Конструктивный. </a:t>
            </a:r>
          </a:p>
          <a:p>
            <a:pPr>
              <a:buNone/>
            </a:pPr>
            <a:r>
              <a:rPr lang="ru-RU" sz="2800" b="1" dirty="0" smtClean="0"/>
              <a:t>5. Реабилитационный.</a:t>
            </a:r>
          </a:p>
          <a:p>
            <a:pPr marL="0" indent="725488">
              <a:buNone/>
            </a:pPr>
            <a:r>
              <a:rPr lang="ru-RU" sz="2600" dirty="0" smtClean="0"/>
              <a:t>Реализация индивидуальной программы социально-психологической реабилитации пострадавшего несовершеннолетнего с периодическим подведением ее итогов. </a:t>
            </a:r>
          </a:p>
          <a:p>
            <a:pPr marL="0" indent="725488">
              <a:buNone/>
            </a:pPr>
            <a:r>
              <a:rPr lang="ru-RU" sz="2600" dirty="0" smtClean="0"/>
              <a:t>Технологии, методы, формы работы: индивидуальная психологическая и психотерапевтическая работа с ребенком, с родителями, ближайшим окружением пострадавшего ребенка; психологические тренинги; обучение сверстников, родителей навыкам конструктивного взаимодействия.</a:t>
            </a:r>
          </a:p>
          <a:p>
            <a:pPr marL="0" indent="725488">
              <a:buNone/>
            </a:pPr>
            <a:r>
              <a:rPr lang="ru-RU" sz="2600" b="1" dirty="0" smtClean="0"/>
              <a:t> </a:t>
            </a:r>
          </a:p>
          <a:p>
            <a:endParaRPr lang="ru-RU"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0"/>
            <a:ext cx="9144000" cy="914400"/>
          </a:xfrm>
        </p:spPr>
        <p:txBody>
          <a:bodyPr/>
          <a:lstStyle/>
          <a:p>
            <a:r>
              <a:rPr lang="ru-RU" sz="4000" b="1" dirty="0" smtClean="0">
                <a:solidFill>
                  <a:srgbClr val="FF0000"/>
                </a:solidFill>
              </a:rPr>
              <a:t> Этапы комплексной межведомственной помощи:</a:t>
            </a:r>
            <a:endParaRPr lang="ru-RU" sz="4000" b="1" dirty="0">
              <a:solidFill>
                <a:srgbClr val="FF0000"/>
              </a:solidFill>
            </a:endParaRPr>
          </a:p>
        </p:txBody>
      </p:sp>
      <p:sp>
        <p:nvSpPr>
          <p:cNvPr id="3" name="Содержимое 2"/>
          <p:cNvSpPr>
            <a:spLocks noGrp="1"/>
          </p:cNvSpPr>
          <p:nvPr>
            <p:ph idx="1"/>
          </p:nvPr>
        </p:nvSpPr>
        <p:spPr>
          <a:xfrm>
            <a:off x="228600" y="990600"/>
            <a:ext cx="8915400" cy="5562600"/>
          </a:xfrm>
        </p:spPr>
        <p:txBody>
          <a:bodyPr/>
          <a:lstStyle/>
          <a:p>
            <a:pPr>
              <a:buNone/>
            </a:pPr>
            <a:r>
              <a:rPr lang="ru-RU" sz="1800" b="1" dirty="0" smtClean="0"/>
              <a:t>1. Информационный. </a:t>
            </a:r>
          </a:p>
          <a:p>
            <a:pPr>
              <a:buNone/>
            </a:pPr>
            <a:r>
              <a:rPr lang="ru-RU" sz="1800" b="1" dirty="0" smtClean="0"/>
              <a:t>2. Диагностический. </a:t>
            </a:r>
          </a:p>
          <a:p>
            <a:pPr>
              <a:buNone/>
            </a:pPr>
            <a:r>
              <a:rPr lang="ru-RU" sz="1800" b="1" dirty="0" smtClean="0"/>
              <a:t>3. Констатирующий. </a:t>
            </a:r>
          </a:p>
          <a:p>
            <a:pPr>
              <a:buNone/>
            </a:pPr>
            <a:r>
              <a:rPr lang="ru-RU" sz="1800" b="1" dirty="0" smtClean="0"/>
              <a:t>4. Конструктивный. </a:t>
            </a:r>
          </a:p>
          <a:p>
            <a:pPr>
              <a:buNone/>
            </a:pPr>
            <a:r>
              <a:rPr lang="ru-RU" sz="1800" b="1" dirty="0" smtClean="0"/>
              <a:t>5. Реабилитационный. </a:t>
            </a:r>
          </a:p>
          <a:p>
            <a:pPr>
              <a:buNone/>
            </a:pPr>
            <a:r>
              <a:rPr lang="ru-RU" b="1" dirty="0" smtClean="0"/>
              <a:t>6. Реинтегрирующий.</a:t>
            </a:r>
          </a:p>
          <a:p>
            <a:pPr marL="0" indent="803275">
              <a:buNone/>
            </a:pPr>
            <a:r>
              <a:rPr lang="ru-RU" sz="2800" dirty="0" smtClean="0"/>
              <a:t>Социализация ребенка, создание позитивных изменений. </a:t>
            </a:r>
          </a:p>
          <a:p>
            <a:pPr marL="0" indent="803275">
              <a:buNone/>
            </a:pPr>
            <a:r>
              <a:rPr lang="ru-RU" sz="2800" dirty="0" smtClean="0"/>
              <a:t>Технологии, методы, формы работы: социальный патронаж; документальная фиксация изменений; контроль за социальной ситуацией пострадавшего ребенка.</a:t>
            </a:r>
          </a:p>
          <a:p>
            <a:pPr>
              <a:buNone/>
            </a:pPr>
            <a:r>
              <a:rPr lang="ru-RU" b="1" dirty="0" smtClean="0"/>
              <a:t> </a:t>
            </a:r>
          </a:p>
          <a:p>
            <a:endParaRPr lang="ru-RU"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0" y="0"/>
            <a:ext cx="9144000" cy="1219200"/>
          </a:xfrm>
        </p:spPr>
        <p:txBody>
          <a:bodyPr/>
          <a:lstStyle/>
          <a:p>
            <a:r>
              <a:rPr lang="ru-RU" sz="2600" b="1" dirty="0" smtClean="0">
                <a:solidFill>
                  <a:srgbClr val="FF0000"/>
                </a:solidFill>
              </a:rPr>
              <a:t>Специалистам образовательного учреждения необходимо</a:t>
            </a:r>
            <a:br>
              <a:rPr lang="ru-RU" sz="2600" b="1" dirty="0" smtClean="0">
                <a:solidFill>
                  <a:srgbClr val="FF0000"/>
                </a:solidFill>
              </a:rPr>
            </a:br>
            <a:r>
              <a:rPr lang="ru-RU" sz="2600" b="1" dirty="0" smtClean="0">
                <a:solidFill>
                  <a:srgbClr val="FF0000"/>
                </a:solidFill>
              </a:rPr>
              <a:t>в отношении ребенка, подвергшегося жестокому обращению  </a:t>
            </a:r>
            <a:endParaRPr lang="ru-RU" sz="2600" b="1" dirty="0">
              <a:solidFill>
                <a:srgbClr val="FF0000"/>
              </a:solidFill>
            </a:endParaRPr>
          </a:p>
        </p:txBody>
      </p:sp>
      <p:sp>
        <p:nvSpPr>
          <p:cNvPr id="3" name="Содержимое 2"/>
          <p:cNvSpPr>
            <a:spLocks noGrp="1"/>
          </p:cNvSpPr>
          <p:nvPr>
            <p:ph idx="1"/>
          </p:nvPr>
        </p:nvSpPr>
        <p:spPr>
          <a:xfrm>
            <a:off x="304800" y="1143000"/>
            <a:ext cx="8229600" cy="5257800"/>
          </a:xfrm>
        </p:spPr>
        <p:txBody>
          <a:bodyPr/>
          <a:lstStyle/>
          <a:p>
            <a:pPr marL="0" indent="630238">
              <a:buNone/>
            </a:pPr>
            <a:r>
              <a:rPr lang="ru-RU" sz="2600" dirty="0" smtClean="0"/>
              <a:t>Разработать план действий по выводу ребенка из кризисной ситуации (программа реабилитации, сопровождения), в т.ч. из ситуаций эмоционально-психологического и экономического насилия. </a:t>
            </a:r>
          </a:p>
          <a:p>
            <a:pPr marL="0" indent="630238">
              <a:buNone/>
            </a:pPr>
            <a:r>
              <a:rPr lang="ru-RU" sz="2600" dirty="0" smtClean="0"/>
              <a:t>Помощь в этом могут оказать педагоги-психологи образовательного учреждения (при их наличии), а также специалисты центров психолого-педагогической, медицинской и социальной помощи, центры помощи семье и детям, которые проводят реабилитационную работу с детьми, пострадавшими от жестокого обращения и оказывают помощь педагогическим работникам в разработке индивидуальных программ реабилитации детей.</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152400" y="838200"/>
            <a:ext cx="8991600" cy="838200"/>
          </a:xfrm>
        </p:spPr>
        <p:txBody>
          <a:bodyPr/>
          <a:lstStyle/>
          <a:p>
            <a:r>
              <a:rPr lang="ru-RU" sz="2800" b="1" dirty="0" smtClean="0">
                <a:solidFill>
                  <a:srgbClr val="FF0000"/>
                </a:solidFill>
              </a:rPr>
              <a:t>Специалисты центров психолого-педагогической, медицинской и социальной помощи:</a:t>
            </a:r>
          </a:p>
        </p:txBody>
      </p:sp>
      <p:sp>
        <p:nvSpPr>
          <p:cNvPr id="3" name="Содержимое 2"/>
          <p:cNvSpPr>
            <a:spLocks noGrp="1"/>
          </p:cNvSpPr>
          <p:nvPr>
            <p:ph idx="1"/>
          </p:nvPr>
        </p:nvSpPr>
        <p:spPr>
          <a:xfrm>
            <a:off x="457200" y="2057400"/>
            <a:ext cx="8229600" cy="4525963"/>
          </a:xfrm>
        </p:spPr>
        <p:txBody>
          <a:bodyPr/>
          <a:lstStyle/>
          <a:p>
            <a:r>
              <a:rPr lang="ru-RU" sz="2800" dirty="0" smtClean="0"/>
              <a:t>- проводят реабилитационную работу с детьми, пострадавшими от жестокого обращения, домашнего насилия и др.;</a:t>
            </a:r>
          </a:p>
          <a:p>
            <a:r>
              <a:rPr lang="ru-RU" sz="2800" dirty="0" smtClean="0"/>
              <a:t>- оказывают помощь педагогическим работникам в разработке индивидуальных программ реабилитации детей;</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228600" y="990600"/>
            <a:ext cx="8229600" cy="4525963"/>
          </a:xfrm>
        </p:spPr>
        <p:txBody>
          <a:bodyPr/>
          <a:lstStyle/>
          <a:p>
            <a:r>
              <a:rPr lang="ru-RU" sz="2800" dirty="0" smtClean="0"/>
              <a:t>- при самостоятельном выявлении в процессе работы с несовершеннолетними фактов жестокого обращения с ними, физического, психического или сексуального насилия, фактов непринятия родителями (законными представителями) своевременных мер по лечению ребенка, которое привело к угрозе его жизни и здоровью, незамедлительно направляют информацию в территориальный орган внутренних дел (полицию), управление социальной политики, КДН и ЗП по месту фактического проживания несовершеннолетнего.</a:t>
            </a:r>
          </a:p>
        </p:txBody>
      </p:sp>
      <p:sp>
        <p:nvSpPr>
          <p:cNvPr id="4" name="Заголовок 1"/>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600" b="1" i="0" u="none" strike="noStrike" kern="1200" cap="none" spc="0" normalizeH="0" baseline="0" noProof="0" dirty="0" smtClean="0">
                <a:ln>
                  <a:noFill/>
                </a:ln>
                <a:solidFill>
                  <a:srgbClr val="FF0000"/>
                </a:solidFill>
                <a:effectLst/>
                <a:uLnTx/>
                <a:uFillTx/>
                <a:latin typeface="+mj-lt"/>
                <a:ea typeface="+mj-ea"/>
                <a:cs typeface="+mj-cs"/>
              </a:rPr>
              <a:t>Специалистам образовательного учреждения необходимо</a:t>
            </a:r>
            <a:br>
              <a:rPr kumimoji="0" lang="ru-RU" sz="2600" b="1" i="0" u="none" strike="noStrike" kern="1200" cap="none" spc="0" normalizeH="0" baseline="0" noProof="0" dirty="0" smtClean="0">
                <a:ln>
                  <a:noFill/>
                </a:ln>
                <a:solidFill>
                  <a:srgbClr val="FF0000"/>
                </a:solidFill>
                <a:effectLst/>
                <a:uLnTx/>
                <a:uFillTx/>
                <a:latin typeface="+mj-lt"/>
                <a:ea typeface="+mj-ea"/>
                <a:cs typeface="+mj-cs"/>
              </a:rPr>
            </a:br>
            <a:r>
              <a:rPr kumimoji="0" lang="ru-RU" sz="2600" b="1" i="0" u="none" strike="noStrike" kern="1200" cap="none" spc="0" normalizeH="0" baseline="0" noProof="0" dirty="0" smtClean="0">
                <a:ln>
                  <a:noFill/>
                </a:ln>
                <a:solidFill>
                  <a:srgbClr val="FF0000"/>
                </a:solidFill>
                <a:effectLst/>
                <a:uLnTx/>
                <a:uFillTx/>
                <a:latin typeface="+mj-lt"/>
                <a:ea typeface="+mj-ea"/>
                <a:cs typeface="+mj-cs"/>
              </a:rPr>
              <a:t>в отношении ребенка, подвергшегося жестокому обращению  </a:t>
            </a:r>
            <a:endParaRPr kumimoji="0" lang="ru-RU" sz="26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304800" y="914400"/>
            <a:ext cx="8229600" cy="5943600"/>
          </a:xfrm>
        </p:spPr>
        <p:txBody>
          <a:bodyPr/>
          <a:lstStyle/>
          <a:p>
            <a:r>
              <a:rPr lang="ru-RU" sz="2800" dirty="0" smtClean="0"/>
              <a:t>Также следует рекомендовать родителям обратиться за консультацией к врачу-психотерапевту, психологу, врачу-неврологу, так как для преодоления психологической травмы у ребенка и предотвращения суицидальных попыток часто требуется вмешательство данных специалистов.</a:t>
            </a:r>
          </a:p>
          <a:p>
            <a:r>
              <a:rPr lang="ru-RU" sz="2800" dirty="0" smtClean="0"/>
              <a:t>Родителям и ребенку, в зависимости от ситуации, необходимо оказать помощь в разработке плана безопасности, информировать о службах, которые могут оказать помощь в кризисной ситуации (информация должна быть также размещена на сайте учреждения, на стендах).</a:t>
            </a:r>
          </a:p>
        </p:txBody>
      </p:sp>
      <p:sp>
        <p:nvSpPr>
          <p:cNvPr id="4" name="Заголовок 1"/>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600" b="1" i="0" u="none" strike="noStrike" kern="1200" cap="none" spc="0" normalizeH="0" baseline="0" noProof="0" dirty="0" smtClean="0">
                <a:ln>
                  <a:noFill/>
                </a:ln>
                <a:solidFill>
                  <a:srgbClr val="FF0000"/>
                </a:solidFill>
                <a:effectLst/>
                <a:uLnTx/>
                <a:uFillTx/>
                <a:latin typeface="+mj-lt"/>
                <a:ea typeface="+mj-ea"/>
                <a:cs typeface="+mj-cs"/>
              </a:rPr>
              <a:t>Специалистам образовательного учреждения необходимо</a:t>
            </a:r>
            <a:br>
              <a:rPr kumimoji="0" lang="ru-RU" sz="2600" b="1" i="0" u="none" strike="noStrike" kern="1200" cap="none" spc="0" normalizeH="0" baseline="0" noProof="0" dirty="0" smtClean="0">
                <a:ln>
                  <a:noFill/>
                </a:ln>
                <a:solidFill>
                  <a:srgbClr val="FF0000"/>
                </a:solidFill>
                <a:effectLst/>
                <a:uLnTx/>
                <a:uFillTx/>
                <a:latin typeface="+mj-lt"/>
                <a:ea typeface="+mj-ea"/>
                <a:cs typeface="+mj-cs"/>
              </a:rPr>
            </a:br>
            <a:r>
              <a:rPr kumimoji="0" lang="ru-RU" sz="2600" b="1" i="0" u="none" strike="noStrike" kern="1200" cap="none" spc="0" normalizeH="0" baseline="0" noProof="0" dirty="0" smtClean="0">
                <a:ln>
                  <a:noFill/>
                </a:ln>
                <a:solidFill>
                  <a:srgbClr val="FF0000"/>
                </a:solidFill>
                <a:effectLst/>
                <a:uLnTx/>
                <a:uFillTx/>
                <a:latin typeface="+mj-lt"/>
                <a:ea typeface="+mj-ea"/>
                <a:cs typeface="+mj-cs"/>
              </a:rPr>
              <a:t>в отношении ребенка, подвергшегося жестокому обращению  </a:t>
            </a:r>
            <a:endParaRPr kumimoji="0" lang="ru-RU" sz="26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228600" y="274638"/>
            <a:ext cx="8458200" cy="563562"/>
          </a:xfrm>
        </p:spPr>
        <p:txBody>
          <a:bodyPr/>
          <a:lstStyle/>
          <a:p>
            <a:r>
              <a:rPr lang="ru-RU" b="1" dirty="0" smtClean="0">
                <a:solidFill>
                  <a:srgbClr val="FF0000"/>
                </a:solidFill>
              </a:rPr>
              <a:t>Международные правовые акты</a:t>
            </a:r>
            <a:endParaRPr lang="ru-RU" b="1" dirty="0">
              <a:solidFill>
                <a:srgbClr val="FF0000"/>
              </a:solidFill>
            </a:endParaRPr>
          </a:p>
        </p:txBody>
      </p:sp>
      <p:sp>
        <p:nvSpPr>
          <p:cNvPr id="3" name="Содержимое 2"/>
          <p:cNvSpPr>
            <a:spLocks noGrp="1"/>
          </p:cNvSpPr>
          <p:nvPr>
            <p:ph idx="1"/>
          </p:nvPr>
        </p:nvSpPr>
        <p:spPr>
          <a:xfrm>
            <a:off x="381000" y="990600"/>
            <a:ext cx="8229600" cy="4525963"/>
          </a:xfrm>
        </p:spPr>
        <p:txBody>
          <a:bodyPr/>
          <a:lstStyle/>
          <a:p>
            <a:r>
              <a:rPr lang="ru-RU" dirty="0" smtClean="0"/>
              <a:t>Конвенция ООН о ликвидации всех форм дискриминации в отношении женщин  была принята Организацией Объединенных Наций в 1979 году.</a:t>
            </a:r>
          </a:p>
          <a:p>
            <a:r>
              <a:rPr lang="ru-RU" dirty="0" smtClean="0"/>
              <a:t>Декларация об искоренении насилия в отношении женщин, принятая Генеральной Ассамблеей ООН в 1993 г.</a:t>
            </a:r>
          </a:p>
          <a:p>
            <a:r>
              <a:rPr lang="ru-RU" dirty="0" smtClean="0"/>
              <a:t>Декларация и Платформа действий, принятые на IV Всемирной конференции по положению женщин (Пекин, 1995г.),</a:t>
            </a:r>
          </a:p>
          <a:p>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1219200"/>
          </a:xfrm>
        </p:spPr>
        <p:txBody>
          <a:bodyPr/>
          <a:lstStyle/>
          <a:p>
            <a:r>
              <a:rPr lang="ru-RU" sz="2400" b="1" dirty="0" smtClean="0">
                <a:solidFill>
                  <a:srgbClr val="FF0000"/>
                </a:solidFill>
              </a:rPr>
              <a:t>ОСНОВНЫЕ НАПРАВЛЕНИЯ ПЕРВИЧНОЙ ПРОФИЛАКТИКИ ЖЕСТОКОГО ОБРАЩЕНИЯ В ОТНОШЕНИИ ДЕТЕЙ В УСЛОВИЯХ ОБРАЗОВАТЕЛЬНОГО УЧРЕЖДЕНИЯ.</a:t>
            </a:r>
            <a:endParaRPr lang="ru-RU" sz="2400" b="1" dirty="0">
              <a:solidFill>
                <a:srgbClr val="FF0000"/>
              </a:solidFill>
            </a:endParaRPr>
          </a:p>
        </p:txBody>
      </p:sp>
      <p:sp>
        <p:nvSpPr>
          <p:cNvPr id="3" name="Содержимое 2"/>
          <p:cNvSpPr>
            <a:spLocks noGrp="1"/>
          </p:cNvSpPr>
          <p:nvPr>
            <p:ph idx="1"/>
          </p:nvPr>
        </p:nvSpPr>
        <p:spPr>
          <a:xfrm>
            <a:off x="381000" y="1143000"/>
            <a:ext cx="8229600" cy="5486400"/>
          </a:xfrm>
        </p:spPr>
        <p:txBody>
          <a:bodyPr/>
          <a:lstStyle/>
          <a:p>
            <a:r>
              <a:rPr lang="ru-RU" sz="2400" b="1" dirty="0" smtClean="0">
                <a:solidFill>
                  <a:srgbClr val="002060"/>
                </a:solidFill>
              </a:rPr>
              <a:t>Цель профилактических мероприятий </a:t>
            </a:r>
            <a:r>
              <a:rPr lang="ru-RU" sz="2400" dirty="0" smtClean="0">
                <a:solidFill>
                  <a:srgbClr val="002060"/>
                </a:solidFill>
              </a:rPr>
              <a:t>в образовательной среде – развитие на постоянной основе инфраструктуры, направленной на минимизацию случаев жестокого обращения с детьми и подростками в образовательной среде.</a:t>
            </a:r>
          </a:p>
          <a:p>
            <a:r>
              <a:rPr lang="ru-RU" sz="2400" b="1" dirty="0" smtClean="0">
                <a:solidFill>
                  <a:srgbClr val="002060"/>
                </a:solidFill>
              </a:rPr>
              <a:t>Целевыми группами </a:t>
            </a:r>
            <a:r>
              <a:rPr lang="ru-RU" sz="2400" dirty="0" smtClean="0">
                <a:solidFill>
                  <a:srgbClr val="002060"/>
                </a:solidFill>
              </a:rPr>
              <a:t>(объектами) профилактики жестокого обращения с детьми и подростками в образовательной среде являются: </a:t>
            </a:r>
          </a:p>
          <a:p>
            <a:pPr marL="898525" indent="-457200">
              <a:buFont typeface="+mj-lt"/>
              <a:buAutoNum type="arabicPeriod"/>
            </a:pPr>
            <a:r>
              <a:rPr lang="ru-RU" sz="2400" b="1" dirty="0" smtClean="0">
                <a:solidFill>
                  <a:srgbClr val="002060"/>
                </a:solidFill>
              </a:rPr>
              <a:t>обучающиеся, воспитанники, </a:t>
            </a:r>
          </a:p>
          <a:p>
            <a:pPr marL="898525" indent="-457200">
              <a:buFont typeface="+mj-lt"/>
              <a:buAutoNum type="arabicPeriod"/>
            </a:pPr>
            <a:r>
              <a:rPr lang="ru-RU" sz="2400" b="1" dirty="0" smtClean="0">
                <a:solidFill>
                  <a:srgbClr val="002060"/>
                </a:solidFill>
              </a:rPr>
              <a:t>их родители (законные представители), </a:t>
            </a:r>
          </a:p>
          <a:p>
            <a:pPr marL="898525" indent="-457200">
              <a:buFont typeface="+mj-lt"/>
              <a:buAutoNum type="arabicPeriod"/>
            </a:pPr>
            <a:r>
              <a:rPr lang="ru-RU" sz="2400" b="1" dirty="0" smtClean="0">
                <a:solidFill>
                  <a:srgbClr val="002060"/>
                </a:solidFill>
              </a:rPr>
              <a:t>специалисты образовательных учреждений (педагоги, медицинские работники, педагоги-психологи, социальные педагоги).</a:t>
            </a:r>
          </a:p>
          <a:p>
            <a:endParaRPr lang="ru-RU" sz="2400" dirty="0">
              <a:solidFill>
                <a:srgbClr val="00206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0" y="609600"/>
            <a:ext cx="9144000" cy="4525963"/>
          </a:xfrm>
        </p:spPr>
        <p:txBody>
          <a:bodyPr/>
          <a:lstStyle/>
          <a:p>
            <a:pPr>
              <a:buNone/>
            </a:pPr>
            <a:r>
              <a:rPr lang="ru-RU" sz="2800" b="1" u="sng" dirty="0" smtClean="0">
                <a:solidFill>
                  <a:srgbClr val="002060"/>
                </a:solidFill>
              </a:rPr>
              <a:t>Работа с обучающимися:</a:t>
            </a:r>
          </a:p>
          <a:p>
            <a:pPr marL="514350" indent="-514350">
              <a:buFont typeface="+mj-lt"/>
              <a:buAutoNum type="arabicPeriod"/>
            </a:pPr>
            <a:r>
              <a:rPr lang="ru-RU" sz="2400" b="1" dirty="0" smtClean="0">
                <a:solidFill>
                  <a:srgbClr val="002060"/>
                </a:solidFill>
              </a:rPr>
              <a:t>Разработка и внедрение превентивных программ, направленных на проведение в образовательных учреждениях занятий по профилактике жестокого обращения с несовершеннолетними и случаев буллинга, а также формирование у обучающихся навыков бесконфликтного общения, правовой грамотности.</a:t>
            </a:r>
          </a:p>
          <a:p>
            <a:pPr marL="514350" indent="-514350">
              <a:buFont typeface="+mj-lt"/>
              <a:buAutoNum type="arabicPeriod"/>
            </a:pPr>
            <a:r>
              <a:rPr lang="ru-RU" sz="2400" b="1" dirty="0" smtClean="0">
                <a:solidFill>
                  <a:srgbClr val="002060"/>
                </a:solidFill>
              </a:rPr>
              <a:t>беседы о правах и ответственности несовершеннолетних; </a:t>
            </a:r>
          </a:p>
          <a:p>
            <a:pPr marL="514350" indent="-514350">
              <a:buFont typeface="+mj-lt"/>
              <a:buAutoNum type="arabicPeriod"/>
            </a:pPr>
            <a:r>
              <a:rPr lang="ru-RU" sz="2400" b="1" dirty="0" smtClean="0">
                <a:solidFill>
                  <a:srgbClr val="002060"/>
                </a:solidFill>
              </a:rPr>
              <a:t>мероприятия, направленные на сплочение учебного коллектива, закрепление модели партнерского общения и предотвращение случаев буллинга в школе; </a:t>
            </a:r>
          </a:p>
          <a:p>
            <a:pPr marL="514350" indent="-514350">
              <a:buFont typeface="+mj-lt"/>
              <a:buAutoNum type="arabicPeriod"/>
            </a:pPr>
            <a:r>
              <a:rPr lang="ru-RU" sz="2400" b="1" dirty="0" smtClean="0">
                <a:solidFill>
                  <a:srgbClr val="002060"/>
                </a:solidFill>
              </a:rPr>
              <a:t>мероприятия, направленные на развитие у детей навыков </a:t>
            </a:r>
            <a:r>
              <a:rPr lang="ru-RU" sz="2400" b="1" dirty="0" err="1" smtClean="0">
                <a:solidFill>
                  <a:srgbClr val="002060"/>
                </a:solidFill>
              </a:rPr>
              <a:t>целеполагания</a:t>
            </a:r>
            <a:r>
              <a:rPr lang="ru-RU" sz="2400" b="1" dirty="0" smtClean="0">
                <a:solidFill>
                  <a:srgbClr val="002060"/>
                </a:solidFill>
              </a:rPr>
              <a:t>, установки на самореализацию, внутренних критериев самооценки, а также навыков саморегуляции, умения дифференцировать и выражать эмоциональные состояния.</a:t>
            </a:r>
          </a:p>
          <a:p>
            <a:pPr marL="514350" indent="-514350">
              <a:buFont typeface="+mj-lt"/>
              <a:buAutoNum type="arabicPeriod"/>
            </a:pPr>
            <a:endParaRPr lang="ru-RU" sz="2400" b="1" dirty="0">
              <a:solidFill>
                <a:srgbClr val="002060"/>
              </a:solidFill>
            </a:endParaRPr>
          </a:p>
        </p:txBody>
      </p:sp>
      <p:sp>
        <p:nvSpPr>
          <p:cNvPr id="4" name="Заголовок 1"/>
          <p:cNvSpPr>
            <a:spLocks noGrp="1"/>
          </p:cNvSpPr>
          <p:nvPr>
            <p:ph type="title"/>
          </p:nvPr>
        </p:nvSpPr>
        <p:spPr>
          <a:xfrm>
            <a:off x="0" y="0"/>
            <a:ext cx="9144000" cy="762000"/>
          </a:xfrm>
        </p:spPr>
        <p:txBody>
          <a:bodyPr/>
          <a:lstStyle/>
          <a:p>
            <a:r>
              <a:rPr lang="ru-RU" sz="2400" b="1" dirty="0" smtClean="0">
                <a:solidFill>
                  <a:srgbClr val="FF0000"/>
                </a:solidFill>
              </a:rPr>
              <a:t>ОСНОВНЫЕ НАПРАВЛЕНИЯ ПЕРВИЧНОЙ ПРОФИЛАКТИКИ ЖО В ОТНОШЕНИИ ДЕТЕЙ В ОБРАЗОВАТЕЛЬНЫХ УЧРЕЖДЕНИЯХ.</a:t>
            </a:r>
            <a:endParaRPr lang="ru-RU" sz="2400" b="1" dirty="0">
              <a:solidFill>
                <a:srgbClr val="FF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txBox="1">
            <a:spLocks/>
          </p:cNvSpPr>
          <p:nvPr/>
        </p:nvSpPr>
        <p:spPr>
          <a:xfrm>
            <a:off x="457200" y="1752600"/>
            <a:ext cx="8229600" cy="3200400"/>
          </a:xfrm>
          <a:prstGeom prst="rect">
            <a:avLst/>
          </a:prstGeom>
        </p:spPr>
        <p:txBody>
          <a:bodyPr/>
          <a:lstStyle/>
          <a:p>
            <a:pPr algn="ctr" eaLnBrk="0" hangingPunct="0">
              <a:defRPr/>
            </a:pPr>
            <a:r>
              <a:rPr lang="ru-RU" sz="7200" b="1" dirty="0">
                <a:solidFill>
                  <a:srgbClr val="C00000"/>
                </a:solidFill>
                <a:latin typeface="+mj-lt"/>
                <a:ea typeface="+mj-ea"/>
                <a:cs typeface="+mj-cs"/>
              </a:rPr>
              <a:t>БУЛЛИНГ </a:t>
            </a:r>
          </a:p>
          <a:p>
            <a:pPr algn="ctr" eaLnBrk="0" hangingPunct="0">
              <a:defRPr/>
            </a:pPr>
            <a:r>
              <a:rPr lang="ru-RU" sz="7200" b="1" dirty="0">
                <a:solidFill>
                  <a:srgbClr val="C00000"/>
                </a:solidFill>
                <a:latin typeface="+mj-lt"/>
                <a:ea typeface="+mj-ea"/>
                <a:cs typeface="+mj-cs"/>
              </a:rPr>
              <a:t>МОББИНГ</a:t>
            </a:r>
          </a:p>
          <a:p>
            <a:pPr algn="ctr" eaLnBrk="0" hangingPunct="0">
              <a:defRPr/>
            </a:pPr>
            <a:r>
              <a:rPr lang="ru-RU" sz="7200" b="1" dirty="0">
                <a:solidFill>
                  <a:srgbClr val="C00000"/>
                </a:solidFill>
                <a:latin typeface="+mj-lt"/>
                <a:ea typeface="+mj-ea"/>
                <a:cs typeface="+mj-cs"/>
              </a:rPr>
              <a:t>ТРАВЛЯ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0243" name="Rectangle 2"/>
          <p:cNvSpPr>
            <a:spLocks noGrp="1" noRot="1" noChangeArrowheads="1"/>
          </p:cNvSpPr>
          <p:nvPr>
            <p:ph type="title"/>
          </p:nvPr>
        </p:nvSpPr>
        <p:spPr>
          <a:xfrm>
            <a:off x="1143000" y="914400"/>
            <a:ext cx="7546975" cy="4572000"/>
          </a:xfrm>
        </p:spPr>
        <p:txBody>
          <a:bodyPr/>
          <a:lstStyle/>
          <a:p>
            <a:pPr eaLnBrk="1" hangingPunct="1"/>
            <a:r>
              <a:rPr lang="ru-RU" altLang="ru-RU" sz="5400" b="1" smtClean="0">
                <a:solidFill>
                  <a:srgbClr val="002060"/>
                </a:solidFill>
              </a:rPr>
              <a:t>Что  такое </a:t>
            </a:r>
            <a:br>
              <a:rPr lang="ru-RU" altLang="ru-RU" sz="5400" b="1" smtClean="0">
                <a:solidFill>
                  <a:srgbClr val="002060"/>
                </a:solidFill>
              </a:rPr>
            </a:br>
            <a:r>
              <a:rPr lang="ru-RU" altLang="ru-RU" sz="1400" b="1" smtClean="0">
                <a:solidFill>
                  <a:srgbClr val="002060"/>
                </a:solidFill>
              </a:rPr>
              <a:t> </a:t>
            </a:r>
            <a:r>
              <a:rPr lang="ru-RU" altLang="ru-RU" sz="5400" b="1" smtClean="0">
                <a:solidFill>
                  <a:srgbClr val="002060"/>
                </a:solidFill>
              </a:rPr>
              <a:t/>
            </a:r>
            <a:br>
              <a:rPr lang="ru-RU" altLang="ru-RU" sz="5400" b="1" smtClean="0">
                <a:solidFill>
                  <a:srgbClr val="002060"/>
                </a:solidFill>
              </a:rPr>
            </a:br>
            <a:r>
              <a:rPr lang="ru-RU" altLang="ru-RU" sz="6000" b="1" smtClean="0">
                <a:solidFill>
                  <a:srgbClr val="002060"/>
                </a:solidFill>
              </a:rPr>
              <a:t>домашнее насилие</a:t>
            </a:r>
            <a:r>
              <a:rPr lang="ru-RU" altLang="ru-RU" sz="5400" b="1" smtClean="0">
                <a:solidFill>
                  <a:srgbClr val="002060"/>
                </a:solidFill>
              </a:rPr>
              <a:t>?</a:t>
            </a:r>
            <a:r>
              <a:rPr lang="ru-RU" altLang="ru-RU" sz="5400" smtClean="0">
                <a:solidFill>
                  <a:srgbClr val="002060"/>
                </a:solidFill>
              </a:rPr>
              <a:t/>
            </a:r>
            <a:br>
              <a:rPr lang="ru-RU" altLang="ru-RU" sz="5400" smtClean="0">
                <a:solidFill>
                  <a:srgbClr val="002060"/>
                </a:solidFill>
              </a:rPr>
            </a:br>
            <a:r>
              <a:rPr lang="ru-RU" altLang="ru-RU" sz="5400" smtClean="0">
                <a:solidFill>
                  <a:srgbClr val="002060"/>
                </a:solidFill>
              </a:rPr>
              <a:t/>
            </a:r>
            <a:br>
              <a:rPr lang="ru-RU" altLang="ru-RU" sz="5400" smtClean="0">
                <a:solidFill>
                  <a:srgbClr val="002060"/>
                </a:solidFill>
              </a:rPr>
            </a:br>
            <a:r>
              <a:rPr lang="ru-RU" altLang="ru-RU" sz="3600" smtClean="0">
                <a:solidFill>
                  <a:srgbClr val="002060"/>
                </a:solidFill>
              </a:rPr>
              <a:t>Какое определение можно дать этому явлению?</a:t>
            </a:r>
            <a:endParaRPr lang="ru-RU" altLang="ru-RU" sz="5400" smtClean="0">
              <a:solidFill>
                <a:srgbClr val="00206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43010" name="Rectangle 2"/>
          <p:cNvSpPr>
            <a:spLocks noGrp="1" noChangeArrowheads="1"/>
          </p:cNvSpPr>
          <p:nvPr>
            <p:ph type="title"/>
          </p:nvPr>
        </p:nvSpPr>
        <p:spPr/>
        <p:txBody>
          <a:bodyPr/>
          <a:lstStyle/>
          <a:p>
            <a:r>
              <a:rPr lang="ru-RU" sz="5400" b="1" dirty="0">
                <a:solidFill>
                  <a:srgbClr val="FF0000"/>
                </a:solidFill>
              </a:rPr>
              <a:t>Буллинг.</a:t>
            </a:r>
            <a:r>
              <a:rPr lang="ru-RU" sz="5400" dirty="0">
                <a:solidFill>
                  <a:srgbClr val="FF0000"/>
                </a:solidFill>
              </a:rPr>
              <a:t> </a:t>
            </a:r>
          </a:p>
        </p:txBody>
      </p:sp>
      <p:sp>
        <p:nvSpPr>
          <p:cNvPr id="43011" name="Rectangle 3"/>
          <p:cNvSpPr>
            <a:spLocks noGrp="1" noChangeArrowheads="1"/>
          </p:cNvSpPr>
          <p:nvPr>
            <p:ph type="body" idx="1"/>
          </p:nvPr>
        </p:nvSpPr>
        <p:spPr/>
        <p:txBody>
          <a:bodyPr/>
          <a:lstStyle/>
          <a:p>
            <a:r>
              <a:rPr lang="ru-RU" sz="3600" dirty="0">
                <a:solidFill>
                  <a:srgbClr val="002060"/>
                </a:solidFill>
              </a:rPr>
              <a:t>Травля, повторяющаяся агрессия по отношению к определённому человеку, включающая в себя принуждение и запугивание. Может проявляться в физическом насилии, угрозах, вербальной агрессии, унижении.</a:t>
            </a:r>
          </a:p>
          <a:p>
            <a:endParaRPr lang="ru-RU" sz="3600" dirty="0">
              <a:solidFill>
                <a:srgbClr val="00206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69665" name="Rectangle 1"/>
          <p:cNvSpPr>
            <a:spLocks noChangeArrowheads="1"/>
          </p:cNvSpPr>
          <p:nvPr/>
        </p:nvSpPr>
        <p:spPr bwMode="auto">
          <a:xfrm>
            <a:off x="304800" y="1095375"/>
            <a:ext cx="8458200" cy="5200650"/>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indent="342900" eaLnBrk="0" hangingPunct="0">
              <a:defRPr/>
            </a:pPr>
            <a:r>
              <a:rPr lang="ru-RU" altLang="zh-CN" sz="4400" b="1" dirty="0">
                <a:solidFill>
                  <a:srgbClr val="0070C0"/>
                </a:solidFill>
                <a:latin typeface="Times New Roman" pitchFamily="18" charset="0"/>
                <a:cs typeface="Times New Roman" pitchFamily="18" charset="0"/>
              </a:rPr>
              <a:t>Упражнение:</a:t>
            </a:r>
            <a:endParaRPr lang="ru-RU" altLang="zh-CN" sz="2400" dirty="0">
              <a:solidFill>
                <a:srgbClr val="0070C0"/>
              </a:solidFill>
            </a:endParaRPr>
          </a:p>
          <a:p>
            <a:pPr marL="895350" indent="-800100" eaLnBrk="0" hangingPunct="0">
              <a:buFont typeface="+mj-lt"/>
              <a:buAutoNum type="arabicPeriod"/>
              <a:defRPr/>
            </a:pPr>
            <a:r>
              <a:rPr lang="ru-RU" altLang="zh-CN" sz="3600" dirty="0">
                <a:latin typeface="Times New Roman" pitchFamily="18" charset="0"/>
                <a:cs typeface="Times New Roman" pitchFamily="18" charset="0"/>
              </a:rPr>
              <a:t>Вспомните, пожалуйста, ваш детский, ученический период. </a:t>
            </a:r>
          </a:p>
          <a:p>
            <a:pPr marL="895350" indent="-800100" eaLnBrk="0" hangingPunct="0">
              <a:buFont typeface="+mj-lt"/>
              <a:buAutoNum type="arabicPeriod"/>
              <a:defRPr/>
            </a:pPr>
            <a:r>
              <a:rPr lang="ru-RU" altLang="zh-CN" sz="3600" dirty="0">
                <a:latin typeface="Times New Roman" pitchFamily="18" charset="0"/>
                <a:cs typeface="Times New Roman" pitchFamily="18" charset="0"/>
              </a:rPr>
              <a:t>Какие есть у вас воспоминания по этому поводу?</a:t>
            </a:r>
          </a:p>
          <a:p>
            <a:pPr marL="895350" indent="-800100" eaLnBrk="0" hangingPunct="0">
              <a:buFont typeface="+mj-lt"/>
              <a:buAutoNum type="arabicPeriod"/>
              <a:defRPr/>
            </a:pPr>
            <a:r>
              <a:rPr lang="ru-RU" altLang="zh-CN" sz="3600" dirty="0">
                <a:latin typeface="Times New Roman" pitchFamily="18" charset="0"/>
                <a:cs typeface="Times New Roman" pitchFamily="18" charset="0"/>
              </a:rPr>
              <a:t>Были ли случаи травли в вашем классе, школе?</a:t>
            </a:r>
          </a:p>
          <a:p>
            <a:pPr marL="895350" indent="-800100" eaLnBrk="0" hangingPunct="0">
              <a:buFont typeface="+mj-lt"/>
              <a:buAutoNum type="arabicPeriod"/>
              <a:defRPr/>
            </a:pPr>
            <a:r>
              <a:rPr lang="ru-RU" altLang="zh-CN" sz="3600" dirty="0">
                <a:latin typeface="Times New Roman" pitchFamily="18" charset="0"/>
                <a:cs typeface="Times New Roman" pitchFamily="18" charset="0"/>
              </a:rPr>
              <a:t>Что вы чувствовали в такой ситуации?</a:t>
            </a:r>
            <a:endParaRPr lang="ru-RU" altLang="zh-CN" sz="4800" dirty="0"/>
          </a:p>
        </p:txBody>
      </p:sp>
      <p:sp>
        <p:nvSpPr>
          <p:cNvPr id="3" name="Заголовок 1"/>
          <p:cNvSpPr txBox="1">
            <a:spLocks/>
          </p:cNvSpPr>
          <p:nvPr/>
        </p:nvSpPr>
        <p:spPr>
          <a:xfrm>
            <a:off x="457200" y="274638"/>
            <a:ext cx="8229600" cy="487362"/>
          </a:xfrm>
          <a:prstGeom prst="rect">
            <a:avLst/>
          </a:prstGeom>
        </p:spPr>
        <p:txBody>
          <a:bodyPr/>
          <a:lstStyle/>
          <a:p>
            <a:pPr algn="ctr" eaLnBrk="0" hangingPunct="0">
              <a:defRPr/>
            </a:pPr>
            <a:r>
              <a:rPr lang="ru-RU" sz="4800" b="1" dirty="0">
                <a:solidFill>
                  <a:srgbClr val="C00000"/>
                </a:solidFill>
                <a:latin typeface="+mj-lt"/>
                <a:ea typeface="+mj-ea"/>
                <a:cs typeface="+mj-cs"/>
              </a:rPr>
              <a:t>БУЛЛИНГ (травля):</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84323" name="Заголовок 1"/>
          <p:cNvSpPr>
            <a:spLocks noGrp="1"/>
          </p:cNvSpPr>
          <p:nvPr>
            <p:ph type="title"/>
          </p:nvPr>
        </p:nvSpPr>
        <p:spPr>
          <a:xfrm>
            <a:off x="0" y="0"/>
            <a:ext cx="9144000" cy="487363"/>
          </a:xfrm>
        </p:spPr>
        <p:txBody>
          <a:bodyPr/>
          <a:lstStyle/>
          <a:p>
            <a:r>
              <a:rPr lang="ru-RU" sz="4000" b="1" smtClean="0">
                <a:solidFill>
                  <a:srgbClr val="C00000"/>
                </a:solidFill>
              </a:rPr>
              <a:t>БУЛЛИНГ (травля): неудобные чувства</a:t>
            </a:r>
          </a:p>
        </p:txBody>
      </p:sp>
      <p:sp>
        <p:nvSpPr>
          <p:cNvPr id="184324" name="Содержимое 2"/>
          <p:cNvSpPr>
            <a:spLocks noGrp="1"/>
          </p:cNvSpPr>
          <p:nvPr>
            <p:ph idx="1"/>
          </p:nvPr>
        </p:nvSpPr>
        <p:spPr>
          <a:xfrm>
            <a:off x="457200" y="685800"/>
            <a:ext cx="8229600" cy="6172200"/>
          </a:xfrm>
        </p:spPr>
        <p:txBody>
          <a:bodyPr/>
          <a:lstStyle/>
          <a:p>
            <a:r>
              <a:rPr lang="ru-RU" sz="2000" b="1" smtClean="0">
                <a:solidFill>
                  <a:srgbClr val="002060"/>
                </a:solidFill>
              </a:rPr>
              <a:t>Агрессия по отношению к пострадавшему за то, что он слабак, не может дать отпор и теперь из-за него у всех проблемы. Эти чувства могут испытывать как взрослые, которые пытаются решить проблему, так и дети – свидетели буллинга. </a:t>
            </a:r>
          </a:p>
          <a:p>
            <a:r>
              <a:rPr lang="ru-RU" sz="2000" b="1" smtClean="0">
                <a:solidFill>
                  <a:srgbClr val="002060"/>
                </a:solidFill>
              </a:rPr>
              <a:t>Страх. </a:t>
            </a:r>
          </a:p>
          <a:p>
            <a:r>
              <a:rPr lang="ru-RU" sz="2000" b="1" smtClean="0">
                <a:solidFill>
                  <a:srgbClr val="002060"/>
                </a:solidFill>
              </a:rPr>
              <a:t>Стыд, что боишься, ничего не предпринимаешь (у взрослых, у детей)</a:t>
            </a:r>
          </a:p>
          <a:p>
            <a:r>
              <a:rPr lang="ru-RU" sz="2000" b="1" smtClean="0">
                <a:solidFill>
                  <a:srgbClr val="002060"/>
                </a:solidFill>
              </a:rPr>
              <a:t>Стыд что такого ребёнка воспитали (слабого или агрессивного). </a:t>
            </a:r>
          </a:p>
          <a:p>
            <a:r>
              <a:rPr lang="ru-RU" sz="2000" b="1" smtClean="0">
                <a:solidFill>
                  <a:srgbClr val="002060"/>
                </a:solidFill>
              </a:rPr>
              <a:t>Беспомощность.</a:t>
            </a:r>
          </a:p>
          <a:p>
            <a:r>
              <a:rPr lang="ru-RU" sz="2000" b="1" smtClean="0">
                <a:solidFill>
                  <a:srgbClr val="002060"/>
                </a:solidFill>
              </a:rPr>
              <a:t>Униженность. </a:t>
            </a:r>
          </a:p>
          <a:p>
            <a:r>
              <a:rPr lang="ru-RU" sz="2000" b="1" smtClean="0">
                <a:solidFill>
                  <a:srgbClr val="002060"/>
                </a:solidFill>
              </a:rPr>
              <a:t>Жалость.</a:t>
            </a:r>
          </a:p>
          <a:p>
            <a:r>
              <a:rPr lang="ru-RU" sz="2000" b="1" smtClean="0">
                <a:solidFill>
                  <a:srgbClr val="002060"/>
                </a:solidFill>
              </a:rPr>
              <a:t>Наслаждение властью – у агрессора.</a:t>
            </a:r>
          </a:p>
          <a:p>
            <a:r>
              <a:rPr lang="ru-RU" sz="2000" b="1" smtClean="0">
                <a:solidFill>
                  <a:srgbClr val="002060"/>
                </a:solidFill>
              </a:rPr>
              <a:t>Ненависть к агрессору. </a:t>
            </a:r>
          </a:p>
          <a:p>
            <a:r>
              <a:rPr lang="ru-RU" sz="2000" b="1" smtClean="0">
                <a:solidFill>
                  <a:srgbClr val="002060"/>
                </a:solidFill>
              </a:rPr>
              <a:t>Отвращение к аморальности агрессора или к слабости жертвы. </a:t>
            </a:r>
          </a:p>
          <a:p>
            <a:r>
              <a:rPr lang="ru-RU" sz="2000" b="1" smtClean="0">
                <a:solidFill>
                  <a:srgbClr val="002060"/>
                </a:solidFill>
              </a:rPr>
              <a:t>Удовлетворение от того что жертва наказана, т.к. это может быть очень своеобразный и неудобный ребёнок, «так тебе и надо». </a:t>
            </a:r>
          </a:p>
          <a:p>
            <a:r>
              <a:rPr lang="ru-RU" sz="2000" b="1" smtClean="0">
                <a:solidFill>
                  <a:srgbClr val="002060"/>
                </a:solidFill>
              </a:rPr>
              <a:t>Родители агрессора могут восхищаться его поступком, мы можем ненавидеть таких аморальных родителей. </a:t>
            </a:r>
          </a:p>
          <a:p>
            <a:pPr algn="ctr"/>
            <a:endParaRPr lang="ru-RU" sz="2000" b="1" smtClean="0">
              <a:solidFill>
                <a:srgbClr val="00206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86371" name="Заголовок 1"/>
          <p:cNvSpPr>
            <a:spLocks noGrp="1"/>
          </p:cNvSpPr>
          <p:nvPr>
            <p:ph type="title"/>
          </p:nvPr>
        </p:nvSpPr>
        <p:spPr>
          <a:xfrm>
            <a:off x="457200" y="274638"/>
            <a:ext cx="8229600" cy="487362"/>
          </a:xfrm>
        </p:spPr>
        <p:txBody>
          <a:bodyPr/>
          <a:lstStyle/>
          <a:p>
            <a:r>
              <a:rPr lang="ru-RU" sz="4800" b="1" smtClean="0">
                <a:solidFill>
                  <a:srgbClr val="C00000"/>
                </a:solidFill>
              </a:rPr>
              <a:t>БУЛЛИНГ (травля):</a:t>
            </a:r>
          </a:p>
        </p:txBody>
      </p:sp>
      <p:sp>
        <p:nvSpPr>
          <p:cNvPr id="186372" name="Содержимое 2"/>
          <p:cNvSpPr>
            <a:spLocks noGrp="1"/>
          </p:cNvSpPr>
          <p:nvPr>
            <p:ph idx="1"/>
          </p:nvPr>
        </p:nvSpPr>
        <p:spPr>
          <a:xfrm>
            <a:off x="457200" y="914400"/>
            <a:ext cx="8686800" cy="5943600"/>
          </a:xfrm>
        </p:spPr>
        <p:txBody>
          <a:bodyPr/>
          <a:lstStyle/>
          <a:p>
            <a:pPr algn="ctr">
              <a:buFont typeface="Arial" pitchFamily="34" charset="0"/>
              <a:buNone/>
            </a:pPr>
            <a:r>
              <a:rPr lang="ru-RU" b="1" u="sng" dirty="0" smtClean="0">
                <a:solidFill>
                  <a:srgbClr val="002060"/>
                </a:solidFill>
              </a:rPr>
              <a:t>4 характеристики буллинга. </a:t>
            </a:r>
          </a:p>
          <a:p>
            <a:r>
              <a:rPr lang="ru-RU" b="1" dirty="0" smtClean="0">
                <a:solidFill>
                  <a:srgbClr val="FF0000"/>
                </a:solidFill>
              </a:rPr>
              <a:t> агрессивность </a:t>
            </a:r>
            <a:r>
              <a:rPr lang="ru-RU" b="1" dirty="0" smtClean="0">
                <a:solidFill>
                  <a:srgbClr val="002060"/>
                </a:solidFill>
              </a:rPr>
              <a:t>(</a:t>
            </a:r>
            <a:r>
              <a:rPr lang="ru-RU" b="1" dirty="0" err="1" smtClean="0">
                <a:solidFill>
                  <a:srgbClr val="002060"/>
                </a:solidFill>
              </a:rPr>
              <a:t>буллинг</a:t>
            </a:r>
            <a:r>
              <a:rPr lang="ru-RU" b="1" dirty="0" smtClean="0">
                <a:solidFill>
                  <a:srgbClr val="002060"/>
                </a:solidFill>
              </a:rPr>
              <a:t> это про насилие, это не отношения, не игра)</a:t>
            </a:r>
          </a:p>
          <a:p>
            <a:r>
              <a:rPr lang="ru-RU" b="1" dirty="0" smtClean="0">
                <a:solidFill>
                  <a:srgbClr val="FF0000"/>
                </a:solidFill>
              </a:rPr>
              <a:t>умышленность </a:t>
            </a:r>
            <a:r>
              <a:rPr lang="ru-RU" b="1" dirty="0" smtClean="0">
                <a:solidFill>
                  <a:srgbClr val="002060"/>
                </a:solidFill>
              </a:rPr>
              <a:t>(агрессивные действия совершены преднамеренно, неслучайно толкнул)</a:t>
            </a:r>
          </a:p>
          <a:p>
            <a:r>
              <a:rPr lang="ru-RU" b="1" dirty="0" smtClean="0">
                <a:solidFill>
                  <a:srgbClr val="FF0000"/>
                </a:solidFill>
              </a:rPr>
              <a:t>регулярность</a:t>
            </a:r>
            <a:r>
              <a:rPr lang="ru-RU" b="1" dirty="0" smtClean="0">
                <a:solidFill>
                  <a:srgbClr val="002060"/>
                </a:solidFill>
              </a:rPr>
              <a:t> (не разовая стычка, систематические повторяющиеся действия)</a:t>
            </a:r>
          </a:p>
          <a:p>
            <a:r>
              <a:rPr lang="ru-RU" b="1" dirty="0" smtClean="0">
                <a:solidFill>
                  <a:srgbClr val="FF0000"/>
                </a:solidFill>
              </a:rPr>
              <a:t>неравенство в силе, во власти </a:t>
            </a:r>
            <a:r>
              <a:rPr lang="ru-RU" b="1" dirty="0" smtClean="0">
                <a:solidFill>
                  <a:srgbClr val="002060"/>
                </a:solidFill>
              </a:rPr>
              <a:t>(есть явно сильная и слабая сторона, одни и те же в роли агрессоров, одни и те же в роли жертв).</a:t>
            </a:r>
          </a:p>
          <a:p>
            <a:pPr algn="ctr"/>
            <a:endParaRPr lang="ru-RU" sz="6000" b="1" dirty="0" smtClean="0">
              <a:solidFill>
                <a:srgbClr val="00206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44034" name="Rectangle 2"/>
          <p:cNvSpPr>
            <a:spLocks noGrp="1" noChangeArrowheads="1"/>
          </p:cNvSpPr>
          <p:nvPr>
            <p:ph type="title"/>
          </p:nvPr>
        </p:nvSpPr>
        <p:spPr>
          <a:xfrm>
            <a:off x="381000" y="0"/>
            <a:ext cx="8229600" cy="811213"/>
          </a:xfrm>
        </p:spPr>
        <p:txBody>
          <a:bodyPr/>
          <a:lstStyle/>
          <a:p>
            <a:r>
              <a:rPr lang="ru-RU" b="1" dirty="0" smtClean="0">
                <a:solidFill>
                  <a:schemeClr val="accent6">
                    <a:lumMod val="75000"/>
                  </a:schemeClr>
                </a:solidFill>
              </a:rPr>
              <a:t>Формы буллинга.</a:t>
            </a:r>
            <a:endParaRPr lang="ru-RU" b="1" dirty="0">
              <a:solidFill>
                <a:schemeClr val="accent6">
                  <a:lumMod val="75000"/>
                </a:schemeClr>
              </a:solidFill>
            </a:endParaRPr>
          </a:p>
        </p:txBody>
      </p:sp>
      <p:sp>
        <p:nvSpPr>
          <p:cNvPr id="44035" name="Rectangle 3"/>
          <p:cNvSpPr>
            <a:spLocks noGrp="1" noChangeArrowheads="1"/>
          </p:cNvSpPr>
          <p:nvPr>
            <p:ph type="body" idx="1"/>
          </p:nvPr>
        </p:nvSpPr>
        <p:spPr>
          <a:xfrm>
            <a:off x="228600" y="762000"/>
            <a:ext cx="8610600" cy="5867400"/>
          </a:xfrm>
        </p:spPr>
        <p:txBody>
          <a:bodyPr/>
          <a:lstStyle/>
          <a:p>
            <a:pPr>
              <a:lnSpc>
                <a:spcPct val="80000"/>
              </a:lnSpc>
            </a:pPr>
            <a:r>
              <a:rPr lang="ru-RU" sz="2800" b="1" dirty="0">
                <a:solidFill>
                  <a:srgbClr val="002060"/>
                </a:solidFill>
              </a:rPr>
              <a:t>Скрытый </a:t>
            </a:r>
            <a:r>
              <a:rPr lang="ru-RU" sz="2800" b="1" dirty="0" err="1">
                <a:solidFill>
                  <a:srgbClr val="002060"/>
                </a:solidFill>
              </a:rPr>
              <a:t>буллинг</a:t>
            </a:r>
            <a:r>
              <a:rPr lang="ru-RU" sz="2800" b="1" dirty="0">
                <a:solidFill>
                  <a:srgbClr val="002060"/>
                </a:solidFill>
              </a:rPr>
              <a:t>:</a:t>
            </a:r>
            <a:r>
              <a:rPr lang="ru-RU" sz="2800" dirty="0">
                <a:solidFill>
                  <a:srgbClr val="002060"/>
                </a:solidFill>
              </a:rPr>
              <a:t> игнорирование, бойкот, исключение из отношений, манипуляции, намеренное распускание негативных слухов и т.п</a:t>
            </a:r>
            <a:r>
              <a:rPr lang="ru-RU" sz="2800" dirty="0" smtClean="0">
                <a:solidFill>
                  <a:srgbClr val="002060"/>
                </a:solidFill>
              </a:rPr>
              <a:t>.</a:t>
            </a:r>
          </a:p>
          <a:p>
            <a:pPr>
              <a:lnSpc>
                <a:spcPct val="80000"/>
              </a:lnSpc>
              <a:buNone/>
            </a:pPr>
            <a:r>
              <a:rPr lang="ru-RU" sz="1400" dirty="0" smtClean="0">
                <a:solidFill>
                  <a:srgbClr val="002060"/>
                </a:solidFill>
              </a:rPr>
              <a:t> </a:t>
            </a:r>
            <a:endParaRPr lang="ru-RU" sz="1400" dirty="0">
              <a:solidFill>
                <a:srgbClr val="002060"/>
              </a:solidFill>
            </a:endParaRPr>
          </a:p>
          <a:p>
            <a:pPr>
              <a:lnSpc>
                <a:spcPct val="80000"/>
              </a:lnSpc>
            </a:pPr>
            <a:r>
              <a:rPr lang="ru-RU" sz="2800" b="1" dirty="0">
                <a:solidFill>
                  <a:srgbClr val="002060"/>
                </a:solidFill>
              </a:rPr>
              <a:t>Прямой </a:t>
            </a:r>
            <a:r>
              <a:rPr lang="ru-RU" sz="2800" b="1" dirty="0" err="1">
                <a:solidFill>
                  <a:srgbClr val="002060"/>
                </a:solidFill>
              </a:rPr>
              <a:t>буллинг</a:t>
            </a:r>
            <a:r>
              <a:rPr lang="ru-RU" sz="2800" b="1" dirty="0">
                <a:solidFill>
                  <a:srgbClr val="002060"/>
                </a:solidFill>
              </a:rPr>
              <a:t>:</a:t>
            </a:r>
            <a:r>
              <a:rPr lang="ru-RU" sz="2800" dirty="0">
                <a:solidFill>
                  <a:srgbClr val="002060"/>
                </a:solidFill>
              </a:rPr>
              <a:t> физическая агрессия (избиение, пинки, щипки, выдёргивание волос, привязывание и т.д.), психологическое насилие (унижение, </a:t>
            </a:r>
            <a:r>
              <a:rPr lang="ru-RU" sz="2800" dirty="0" smtClean="0">
                <a:solidFill>
                  <a:srgbClr val="002060"/>
                </a:solidFill>
              </a:rPr>
              <a:t>оскорбления, распускание сплетен, </a:t>
            </a:r>
            <a:r>
              <a:rPr lang="ru-RU" sz="2800" dirty="0">
                <a:solidFill>
                  <a:srgbClr val="002060"/>
                </a:solidFill>
              </a:rPr>
              <a:t>угрозы, порча </a:t>
            </a:r>
            <a:r>
              <a:rPr lang="ru-RU" sz="2800" dirty="0" smtClean="0">
                <a:solidFill>
                  <a:srgbClr val="002060"/>
                </a:solidFill>
              </a:rPr>
              <a:t>или </a:t>
            </a:r>
            <a:r>
              <a:rPr lang="ru-RU" sz="2800" dirty="0" err="1" smtClean="0">
                <a:solidFill>
                  <a:srgbClr val="002060"/>
                </a:solidFill>
              </a:rPr>
              <a:t>прятание</a:t>
            </a:r>
            <a:r>
              <a:rPr lang="ru-RU" sz="2800" dirty="0" smtClean="0">
                <a:solidFill>
                  <a:srgbClr val="002060"/>
                </a:solidFill>
              </a:rPr>
              <a:t> личных </a:t>
            </a:r>
            <a:r>
              <a:rPr lang="ru-RU" sz="2800" dirty="0">
                <a:solidFill>
                  <a:srgbClr val="002060"/>
                </a:solidFill>
              </a:rPr>
              <a:t>вещей, принуждение, вымогательство и т.п.), </a:t>
            </a:r>
            <a:r>
              <a:rPr lang="ru-RU" sz="2800" dirty="0" err="1" smtClean="0">
                <a:solidFill>
                  <a:srgbClr val="002060"/>
                </a:solidFill>
              </a:rPr>
              <a:t>сексуализированные</a:t>
            </a:r>
            <a:r>
              <a:rPr lang="ru-RU" sz="2800" dirty="0" smtClean="0">
                <a:solidFill>
                  <a:srgbClr val="002060"/>
                </a:solidFill>
              </a:rPr>
              <a:t> комментарии. </a:t>
            </a:r>
          </a:p>
          <a:p>
            <a:pPr>
              <a:lnSpc>
                <a:spcPct val="80000"/>
              </a:lnSpc>
              <a:buNone/>
            </a:pPr>
            <a:r>
              <a:rPr lang="ru-RU" sz="1400" dirty="0" smtClean="0">
                <a:solidFill>
                  <a:srgbClr val="002060"/>
                </a:solidFill>
              </a:rPr>
              <a:t>  </a:t>
            </a:r>
            <a:endParaRPr lang="ru-RU" sz="1400" dirty="0">
              <a:solidFill>
                <a:srgbClr val="002060"/>
              </a:solidFill>
            </a:endParaRPr>
          </a:p>
          <a:p>
            <a:pPr>
              <a:lnSpc>
                <a:spcPct val="80000"/>
              </a:lnSpc>
            </a:pPr>
            <a:r>
              <a:rPr lang="ru-RU" sz="2800" b="1" dirty="0" err="1">
                <a:solidFill>
                  <a:srgbClr val="002060"/>
                </a:solidFill>
              </a:rPr>
              <a:t>Кибербуллинг</a:t>
            </a:r>
            <a:r>
              <a:rPr lang="ru-RU" sz="2800" dirty="0">
                <a:solidFill>
                  <a:srgbClr val="002060"/>
                </a:solidFill>
              </a:rPr>
              <a:t> – совокупность агрессивных действий в адрес конкретного человека через социальные сети или с использованием современных технологий общения (Интернет, телефон). Включает в себя сексуальные домогательства посредством Интернета, распространение негативных сплетен.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85347" name="Заголовок 1"/>
          <p:cNvSpPr>
            <a:spLocks noGrp="1"/>
          </p:cNvSpPr>
          <p:nvPr>
            <p:ph type="title"/>
          </p:nvPr>
        </p:nvSpPr>
        <p:spPr>
          <a:xfrm>
            <a:off x="457200" y="0"/>
            <a:ext cx="8229600" cy="487363"/>
          </a:xfrm>
        </p:spPr>
        <p:txBody>
          <a:bodyPr/>
          <a:lstStyle/>
          <a:p>
            <a:r>
              <a:rPr lang="ru-RU" sz="4800" b="1" smtClean="0">
                <a:solidFill>
                  <a:srgbClr val="C00000"/>
                </a:solidFill>
              </a:rPr>
              <a:t>БУЛЛИНГ (травля):</a:t>
            </a:r>
          </a:p>
        </p:txBody>
      </p:sp>
      <p:sp>
        <p:nvSpPr>
          <p:cNvPr id="185348" name="Содержимое 2"/>
          <p:cNvSpPr>
            <a:spLocks noGrp="1"/>
          </p:cNvSpPr>
          <p:nvPr>
            <p:ph idx="1"/>
          </p:nvPr>
        </p:nvSpPr>
        <p:spPr>
          <a:xfrm>
            <a:off x="457200" y="685800"/>
            <a:ext cx="8229600" cy="5791200"/>
          </a:xfrm>
        </p:spPr>
        <p:txBody>
          <a:bodyPr/>
          <a:lstStyle/>
          <a:p>
            <a:r>
              <a:rPr lang="ru-RU" b="1" smtClean="0">
                <a:solidFill>
                  <a:srgbClr val="002060"/>
                </a:solidFill>
              </a:rPr>
              <a:t>Буллинг нужно отличать от конфликта, от обычных детских драк. </a:t>
            </a:r>
          </a:p>
          <a:p>
            <a:r>
              <a:rPr lang="ru-RU" b="1" smtClean="0">
                <a:solidFill>
                  <a:srgbClr val="002060"/>
                </a:solidFill>
              </a:rPr>
              <a:t>В конфликте всегда есть причина. В травле причины нет.</a:t>
            </a:r>
          </a:p>
          <a:p>
            <a:r>
              <a:rPr lang="ru-RU" b="1" smtClean="0">
                <a:solidFill>
                  <a:srgbClr val="002060"/>
                </a:solidFill>
              </a:rPr>
              <a:t>Травля – это такая система отношений, когда одни подавляют других. </a:t>
            </a:r>
          </a:p>
          <a:p>
            <a:r>
              <a:rPr lang="ru-RU" b="1" smtClean="0">
                <a:solidFill>
                  <a:srgbClr val="002060"/>
                </a:solidFill>
              </a:rPr>
              <a:t>Буллеры всегда найдут повод, не найдут, так придумают за что зацепиться. </a:t>
            </a:r>
          </a:p>
          <a:p>
            <a:r>
              <a:rPr lang="ru-RU" b="1" smtClean="0">
                <a:solidFill>
                  <a:srgbClr val="002060"/>
                </a:solidFill>
              </a:rPr>
              <a:t>В конфликте может быть неясно, как решится ситуация, в чью пользу или как договорятся. В буллинге всегда побеждают и проигрывают одни и те же. </a:t>
            </a:r>
          </a:p>
          <a:p>
            <a:pPr algn="ctr"/>
            <a:endParaRPr lang="ru-RU" sz="6000" b="1" smtClean="0">
              <a:solidFill>
                <a:srgbClr val="00206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89443" name="Заголовок 1"/>
          <p:cNvSpPr>
            <a:spLocks noGrp="1"/>
          </p:cNvSpPr>
          <p:nvPr>
            <p:ph type="title"/>
          </p:nvPr>
        </p:nvSpPr>
        <p:spPr>
          <a:xfrm>
            <a:off x="533400" y="0"/>
            <a:ext cx="8229600" cy="487363"/>
          </a:xfrm>
        </p:spPr>
        <p:txBody>
          <a:bodyPr/>
          <a:lstStyle/>
          <a:p>
            <a:r>
              <a:rPr lang="ru-RU" sz="4800" b="1" dirty="0" smtClean="0">
                <a:solidFill>
                  <a:srgbClr val="C00000"/>
                </a:solidFill>
              </a:rPr>
              <a:t>БУЛЛИНГ (травля):</a:t>
            </a:r>
          </a:p>
        </p:txBody>
      </p:sp>
      <p:sp>
        <p:nvSpPr>
          <p:cNvPr id="168963" name="Содержимое 2"/>
          <p:cNvSpPr>
            <a:spLocks noGrp="1"/>
          </p:cNvSpPr>
          <p:nvPr>
            <p:ph idx="1"/>
          </p:nvPr>
        </p:nvSpPr>
        <p:spPr>
          <a:xfrm>
            <a:off x="304800" y="533400"/>
            <a:ext cx="8839200" cy="5943600"/>
          </a:xfrm>
        </p:spPr>
        <p:txBody>
          <a:bodyPr/>
          <a:lstStyle/>
          <a:p>
            <a:pPr algn="ctr">
              <a:spcBef>
                <a:spcPts val="0"/>
              </a:spcBef>
              <a:buFont typeface="Arial" pitchFamily="34" charset="0"/>
              <a:buNone/>
              <a:defRPr/>
            </a:pPr>
            <a:r>
              <a:rPr lang="ru-RU" b="1" dirty="0" smtClean="0">
                <a:solidFill>
                  <a:srgbClr val="002060"/>
                </a:solidFill>
              </a:rPr>
              <a:t>Кто участвует в </a:t>
            </a:r>
            <a:r>
              <a:rPr lang="ru-RU" b="1" dirty="0" err="1" smtClean="0">
                <a:solidFill>
                  <a:srgbClr val="002060"/>
                </a:solidFill>
              </a:rPr>
              <a:t>буллинге</a:t>
            </a:r>
            <a:r>
              <a:rPr lang="ru-RU" b="1" dirty="0" smtClean="0">
                <a:solidFill>
                  <a:srgbClr val="002060"/>
                </a:solidFill>
              </a:rPr>
              <a:t>?</a:t>
            </a:r>
          </a:p>
          <a:p>
            <a:pPr marL="536575" indent="-363538">
              <a:spcBef>
                <a:spcPts val="0"/>
              </a:spcBef>
              <a:defRPr/>
            </a:pPr>
            <a:r>
              <a:rPr lang="ru-RU" b="1" dirty="0" smtClean="0">
                <a:solidFill>
                  <a:srgbClr val="002060"/>
                </a:solidFill>
              </a:rPr>
              <a:t>Агрессор</a:t>
            </a:r>
          </a:p>
          <a:p>
            <a:pPr marL="536575" indent="-363538">
              <a:spcBef>
                <a:spcPts val="0"/>
              </a:spcBef>
              <a:defRPr/>
            </a:pPr>
            <a:r>
              <a:rPr lang="ru-RU" b="1" dirty="0" smtClean="0">
                <a:solidFill>
                  <a:srgbClr val="002060"/>
                </a:solidFill>
              </a:rPr>
              <a:t>Жертва</a:t>
            </a:r>
          </a:p>
          <a:p>
            <a:pPr marL="536575" indent="-363538">
              <a:spcBef>
                <a:spcPts val="0"/>
              </a:spcBef>
              <a:defRPr/>
            </a:pPr>
            <a:r>
              <a:rPr lang="ru-RU" b="1" dirty="0" smtClean="0">
                <a:solidFill>
                  <a:srgbClr val="002060"/>
                </a:solidFill>
              </a:rPr>
              <a:t>Свидетели: </a:t>
            </a:r>
            <a:r>
              <a:rPr lang="ru-RU" dirty="0" smtClean="0">
                <a:solidFill>
                  <a:srgbClr val="002060"/>
                </a:solidFill>
              </a:rPr>
              <a:t> </a:t>
            </a:r>
            <a:r>
              <a:rPr lang="ru-RU" sz="2000" b="1" dirty="0" smtClean="0">
                <a:solidFill>
                  <a:srgbClr val="002060"/>
                </a:solidFill>
              </a:rPr>
              <a:t>1.наблюдатели – сторонники</a:t>
            </a:r>
            <a:r>
              <a:rPr lang="ru-RU" sz="2000" dirty="0" smtClean="0">
                <a:solidFill>
                  <a:srgbClr val="002060"/>
                </a:solidFill>
              </a:rPr>
              <a:t> – </a:t>
            </a:r>
            <a:r>
              <a:rPr lang="ru-RU" sz="1800" dirty="0" smtClean="0">
                <a:solidFill>
                  <a:srgbClr val="002060"/>
                </a:solidFill>
              </a:rPr>
              <a:t>активно и открыто</a:t>
            </a:r>
          </a:p>
          <a:p>
            <a:pPr marL="2506663" indent="0">
              <a:spcBef>
                <a:spcPts val="0"/>
              </a:spcBef>
              <a:buNone/>
              <a:defRPr/>
            </a:pPr>
            <a:r>
              <a:rPr lang="ru-RU" sz="1800" dirty="0" smtClean="0">
                <a:solidFill>
                  <a:srgbClr val="002060"/>
                </a:solidFill>
              </a:rPr>
              <a:t>поддерживают издевательства, но они не включаются в них. </a:t>
            </a:r>
          </a:p>
          <a:p>
            <a:pPr marL="2506663" indent="0">
              <a:spcBef>
                <a:spcPts val="0"/>
              </a:spcBef>
              <a:buNone/>
            </a:pPr>
            <a:r>
              <a:rPr lang="ru-RU" sz="2000" b="1" dirty="0" smtClean="0">
                <a:solidFill>
                  <a:srgbClr val="002060"/>
                </a:solidFill>
              </a:rPr>
              <a:t>2. Наблюдатели – пассивные сторонники</a:t>
            </a:r>
            <a:r>
              <a:rPr lang="ru-RU" sz="2000" dirty="0" smtClean="0">
                <a:solidFill>
                  <a:srgbClr val="002060"/>
                </a:solidFill>
              </a:rPr>
              <a:t>. </a:t>
            </a:r>
            <a:r>
              <a:rPr lang="ru-RU" sz="1600" dirty="0" smtClean="0">
                <a:solidFill>
                  <a:srgbClr val="002060"/>
                </a:solidFill>
              </a:rPr>
              <a:t>Этим учащимся нравится издеваться, но они не показывают явных знаков поддержки. </a:t>
            </a:r>
            <a:endParaRPr lang="ru-RU" sz="2000" dirty="0" smtClean="0">
              <a:solidFill>
                <a:srgbClr val="002060"/>
              </a:solidFill>
            </a:endParaRPr>
          </a:p>
          <a:p>
            <a:pPr marL="2506663" indent="0">
              <a:spcBef>
                <a:spcPts val="0"/>
              </a:spcBef>
              <a:buNone/>
            </a:pPr>
            <a:r>
              <a:rPr lang="ru-RU" sz="2000" b="1" dirty="0" smtClean="0">
                <a:solidFill>
                  <a:srgbClr val="002060"/>
                </a:solidFill>
              </a:rPr>
              <a:t>3. безразличные наблюдатели</a:t>
            </a:r>
            <a:r>
              <a:rPr lang="ru-RU" sz="2000" dirty="0" smtClean="0">
                <a:solidFill>
                  <a:srgbClr val="002060"/>
                </a:solidFill>
              </a:rPr>
              <a:t> </a:t>
            </a:r>
            <a:r>
              <a:rPr lang="ru-RU" sz="1800" dirty="0" smtClean="0">
                <a:solidFill>
                  <a:srgbClr val="002060"/>
                </a:solidFill>
              </a:rPr>
              <a:t>– не вовлекаются в  издевательства и не занимают определённую позицию. </a:t>
            </a:r>
            <a:endParaRPr lang="ru-RU" sz="2000" dirty="0" smtClean="0">
              <a:solidFill>
                <a:srgbClr val="002060"/>
              </a:solidFill>
            </a:endParaRPr>
          </a:p>
          <a:p>
            <a:pPr marL="2506663" indent="0">
              <a:spcBef>
                <a:spcPts val="0"/>
              </a:spcBef>
              <a:buNone/>
            </a:pPr>
            <a:r>
              <a:rPr lang="ru-RU" sz="2000" b="1" dirty="0" smtClean="0">
                <a:solidFill>
                  <a:srgbClr val="002060"/>
                </a:solidFill>
              </a:rPr>
              <a:t>4. пассивные защитники</a:t>
            </a:r>
            <a:r>
              <a:rPr lang="ru-RU" sz="2000" dirty="0" smtClean="0">
                <a:solidFill>
                  <a:srgbClr val="002060"/>
                </a:solidFill>
              </a:rPr>
              <a:t> </a:t>
            </a:r>
            <a:r>
              <a:rPr lang="ru-RU" sz="1800" dirty="0" smtClean="0">
                <a:solidFill>
                  <a:srgbClr val="002060"/>
                </a:solidFill>
              </a:rPr>
              <a:t>не любят издевательства и считают, что должны помочь учащемуся над которым издеваются, но ничего не делают. </a:t>
            </a:r>
            <a:endParaRPr lang="ru-RU" sz="2000" dirty="0" smtClean="0">
              <a:solidFill>
                <a:srgbClr val="002060"/>
              </a:solidFill>
            </a:endParaRPr>
          </a:p>
          <a:p>
            <a:pPr marL="2506663" indent="0">
              <a:spcBef>
                <a:spcPts val="0"/>
              </a:spcBef>
              <a:buNone/>
            </a:pPr>
            <a:r>
              <a:rPr lang="ru-RU" sz="2000" b="1" dirty="0" smtClean="0">
                <a:solidFill>
                  <a:srgbClr val="002060"/>
                </a:solidFill>
              </a:rPr>
              <a:t>5. активные защитники</a:t>
            </a:r>
            <a:r>
              <a:rPr lang="ru-RU" sz="2000" dirty="0" smtClean="0">
                <a:solidFill>
                  <a:srgbClr val="002060"/>
                </a:solidFill>
              </a:rPr>
              <a:t> </a:t>
            </a:r>
            <a:r>
              <a:rPr lang="ru-RU" sz="1800" dirty="0" smtClean="0">
                <a:solidFill>
                  <a:srgbClr val="002060"/>
                </a:solidFill>
              </a:rPr>
              <a:t>не любят издевательства, помогают или стараются помочь учащемуся, над которым издеваются. </a:t>
            </a:r>
            <a:endParaRPr lang="ru-RU" sz="2000" dirty="0" smtClean="0">
              <a:solidFill>
                <a:srgbClr val="002060"/>
              </a:solidFill>
            </a:endParaRPr>
          </a:p>
          <a:p>
            <a:pPr>
              <a:defRPr/>
            </a:pPr>
            <a:r>
              <a:rPr lang="ru-RU" b="1" dirty="0" smtClean="0">
                <a:solidFill>
                  <a:srgbClr val="002060"/>
                </a:solidFill>
              </a:rPr>
              <a:t>Если взрослые не реагируют, дети считывают это как их согласие с происходящим. </a:t>
            </a:r>
          </a:p>
          <a:p>
            <a:pPr algn="ctr">
              <a:defRPr/>
            </a:pPr>
            <a:endParaRPr lang="ru-RU" sz="6000" b="1" dirty="0" smtClean="0">
              <a:solidFill>
                <a:srgbClr val="00206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47106" name="Rectangle 2"/>
          <p:cNvSpPr>
            <a:spLocks noGrp="1" noChangeArrowheads="1"/>
          </p:cNvSpPr>
          <p:nvPr>
            <p:ph type="title"/>
          </p:nvPr>
        </p:nvSpPr>
        <p:spPr>
          <a:xfrm>
            <a:off x="457200" y="0"/>
            <a:ext cx="8229600" cy="884238"/>
          </a:xfrm>
        </p:spPr>
        <p:txBody>
          <a:bodyPr/>
          <a:lstStyle/>
          <a:p>
            <a:r>
              <a:rPr lang="ru-RU" sz="4800" b="1" dirty="0" smtClean="0">
                <a:solidFill>
                  <a:srgbClr val="C00000"/>
                </a:solidFill>
              </a:rPr>
              <a:t>Признаки БУЛЛИНГА:</a:t>
            </a:r>
            <a:endParaRPr lang="ru-RU" sz="4800" b="1" dirty="0">
              <a:solidFill>
                <a:srgbClr val="C00000"/>
              </a:solidFill>
            </a:endParaRPr>
          </a:p>
        </p:txBody>
      </p:sp>
      <p:sp>
        <p:nvSpPr>
          <p:cNvPr id="47107" name="Rectangle 3"/>
          <p:cNvSpPr>
            <a:spLocks noGrp="1" noChangeArrowheads="1"/>
          </p:cNvSpPr>
          <p:nvPr>
            <p:ph type="body" idx="1"/>
          </p:nvPr>
        </p:nvSpPr>
        <p:spPr>
          <a:xfrm>
            <a:off x="228600" y="838200"/>
            <a:ext cx="8915400" cy="4967287"/>
          </a:xfrm>
        </p:spPr>
        <p:txBody>
          <a:bodyPr/>
          <a:lstStyle/>
          <a:p>
            <a:pPr>
              <a:lnSpc>
                <a:spcPct val="80000"/>
              </a:lnSpc>
              <a:buFont typeface="Wingdings" pitchFamily="2" charset="2"/>
              <a:buChar char="Ø"/>
            </a:pPr>
            <a:r>
              <a:rPr lang="ru-RU" sz="2600" b="1" dirty="0" smtClean="0">
                <a:solidFill>
                  <a:srgbClr val="002060"/>
                </a:solidFill>
              </a:rPr>
              <a:t>с </a:t>
            </a:r>
            <a:r>
              <a:rPr lang="ru-RU" sz="2600" b="1" dirty="0">
                <a:solidFill>
                  <a:srgbClr val="002060"/>
                </a:solidFill>
              </a:rPr>
              <a:t>кем-то из учеников никто не хочет сидеть, он всегда один выполняет задания, которые рассчитаны на группу;</a:t>
            </a:r>
          </a:p>
          <a:p>
            <a:pPr>
              <a:lnSpc>
                <a:spcPct val="80000"/>
              </a:lnSpc>
              <a:buFont typeface="Wingdings" pitchFamily="2" charset="2"/>
              <a:buChar char="Ø"/>
            </a:pPr>
            <a:r>
              <a:rPr lang="ru-RU" sz="2600" b="1" dirty="0" smtClean="0">
                <a:solidFill>
                  <a:srgbClr val="002060"/>
                </a:solidFill>
              </a:rPr>
              <a:t>группа </a:t>
            </a:r>
            <a:r>
              <a:rPr lang="ru-RU" sz="2600" b="1" dirty="0">
                <a:solidFill>
                  <a:srgbClr val="002060"/>
                </a:solidFill>
              </a:rPr>
              <a:t>детей после уроков ждёт кого-то на школьном дворе;</a:t>
            </a:r>
          </a:p>
          <a:p>
            <a:pPr>
              <a:lnSpc>
                <a:spcPct val="80000"/>
              </a:lnSpc>
              <a:buFont typeface="Wingdings" pitchFamily="2" charset="2"/>
              <a:buChar char="Ø"/>
            </a:pPr>
            <a:r>
              <a:rPr lang="ru-RU" sz="2600" b="1" dirty="0" smtClean="0">
                <a:solidFill>
                  <a:srgbClr val="002060"/>
                </a:solidFill>
              </a:rPr>
              <a:t>старшеклассники </a:t>
            </a:r>
            <a:r>
              <a:rPr lang="ru-RU" sz="2600" b="1" dirty="0">
                <a:solidFill>
                  <a:srgbClr val="002060"/>
                </a:solidFill>
              </a:rPr>
              <a:t>вертятся </a:t>
            </a:r>
            <a:r>
              <a:rPr lang="ru-RU" sz="2600" b="1" dirty="0" smtClean="0">
                <a:solidFill>
                  <a:srgbClr val="002060"/>
                </a:solidFill>
              </a:rPr>
              <a:t>возле </a:t>
            </a:r>
            <a:r>
              <a:rPr lang="ru-RU" sz="2600" b="1" dirty="0">
                <a:solidFill>
                  <a:srgbClr val="002060"/>
                </a:solidFill>
              </a:rPr>
              <a:t>туалетов младших классов;</a:t>
            </a:r>
          </a:p>
          <a:p>
            <a:pPr>
              <a:lnSpc>
                <a:spcPct val="80000"/>
              </a:lnSpc>
              <a:buFont typeface="Wingdings" pitchFamily="2" charset="2"/>
              <a:buChar char="Ø"/>
            </a:pPr>
            <a:r>
              <a:rPr lang="ru-RU" sz="2600" b="1" dirty="0" smtClean="0">
                <a:solidFill>
                  <a:srgbClr val="002060"/>
                </a:solidFill>
              </a:rPr>
              <a:t>в </a:t>
            </a:r>
            <a:r>
              <a:rPr lang="ru-RU" sz="2600" b="1" dirty="0">
                <a:solidFill>
                  <a:srgbClr val="002060"/>
                </a:solidFill>
              </a:rPr>
              <a:t>столовой кто-то покупает на свои деньги еду для другого;</a:t>
            </a:r>
          </a:p>
          <a:p>
            <a:pPr>
              <a:lnSpc>
                <a:spcPct val="80000"/>
              </a:lnSpc>
              <a:buFont typeface="Wingdings" pitchFamily="2" charset="2"/>
              <a:buChar char="Ø"/>
            </a:pPr>
            <a:r>
              <a:rPr lang="ru-RU" sz="2600" b="1" dirty="0" smtClean="0">
                <a:solidFill>
                  <a:srgbClr val="002060"/>
                </a:solidFill>
              </a:rPr>
              <a:t>те</a:t>
            </a:r>
            <a:r>
              <a:rPr lang="ru-RU" sz="2600" b="1" dirty="0">
                <a:solidFill>
                  <a:srgbClr val="002060"/>
                </a:solidFill>
              </a:rPr>
              <a:t>, кто сильнее физически или старше, постоянно просят взаймы у младших детей или требуют дать позвонить по их телефону;</a:t>
            </a:r>
          </a:p>
          <a:p>
            <a:pPr>
              <a:lnSpc>
                <a:spcPct val="80000"/>
              </a:lnSpc>
              <a:buFont typeface="Wingdings" pitchFamily="2" charset="2"/>
              <a:buChar char="Ø"/>
            </a:pPr>
            <a:r>
              <a:rPr lang="ru-RU" sz="2600" b="1" dirty="0" smtClean="0">
                <a:solidFill>
                  <a:srgbClr val="002060"/>
                </a:solidFill>
              </a:rPr>
              <a:t>ребёнок </a:t>
            </a:r>
            <a:r>
              <a:rPr lang="ru-RU" sz="2600" b="1" dirty="0">
                <a:solidFill>
                  <a:srgbClr val="002060"/>
                </a:solidFill>
              </a:rPr>
              <a:t>просит деньги у родителей – якобы в школе собирают на какие-то нужды;</a:t>
            </a:r>
          </a:p>
          <a:p>
            <a:pPr>
              <a:lnSpc>
                <a:spcPct val="80000"/>
              </a:lnSpc>
              <a:buFont typeface="Wingdings" pitchFamily="2" charset="2"/>
              <a:buChar char="Ø"/>
            </a:pPr>
            <a:r>
              <a:rPr lang="ru-RU" sz="2600" b="1" dirty="0">
                <a:solidFill>
                  <a:srgbClr val="002060"/>
                </a:solidFill>
              </a:rPr>
              <a:t>ученик, не склонный нарушать правила, вдруг начинает регулярно опаздывать на первый урок;</a:t>
            </a:r>
          </a:p>
          <a:p>
            <a:pPr>
              <a:lnSpc>
                <a:spcPct val="80000"/>
              </a:lnSpc>
              <a:buFont typeface="Wingdings" pitchFamily="2" charset="2"/>
              <a:buChar char="Ø"/>
            </a:pPr>
            <a:r>
              <a:rPr lang="ru-RU" sz="2600" b="1" dirty="0" smtClean="0">
                <a:solidFill>
                  <a:srgbClr val="002060"/>
                </a:solidFill>
              </a:rPr>
              <a:t>или </a:t>
            </a:r>
            <a:r>
              <a:rPr lang="ru-RU" sz="2600" b="1" dirty="0">
                <a:solidFill>
                  <a:srgbClr val="002060"/>
                </a:solidFill>
              </a:rPr>
              <a:t>засиживается после уроков, ожидая пока уйдут со школьного двора старшеклассники.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48130" name="Rectangle 2"/>
          <p:cNvSpPr>
            <a:spLocks noGrp="1" noChangeArrowheads="1"/>
          </p:cNvSpPr>
          <p:nvPr>
            <p:ph type="title"/>
          </p:nvPr>
        </p:nvSpPr>
        <p:spPr>
          <a:xfrm>
            <a:off x="457200" y="0"/>
            <a:ext cx="8229600" cy="668338"/>
          </a:xfrm>
        </p:spPr>
        <p:txBody>
          <a:bodyPr/>
          <a:lstStyle/>
          <a:p>
            <a:r>
              <a:rPr lang="ru-RU" b="1" dirty="0" smtClean="0">
                <a:solidFill>
                  <a:srgbClr val="C00000"/>
                </a:solidFill>
              </a:rPr>
              <a:t>Метод «ФАРСТА +»</a:t>
            </a:r>
            <a:endParaRPr lang="ru-RU" b="1" dirty="0">
              <a:solidFill>
                <a:srgbClr val="C00000"/>
              </a:solidFill>
            </a:endParaRPr>
          </a:p>
        </p:txBody>
      </p:sp>
      <p:sp>
        <p:nvSpPr>
          <p:cNvPr id="48131" name="Rectangle 3"/>
          <p:cNvSpPr>
            <a:spLocks noGrp="1" noChangeArrowheads="1"/>
          </p:cNvSpPr>
          <p:nvPr>
            <p:ph type="body" idx="1"/>
          </p:nvPr>
        </p:nvSpPr>
        <p:spPr>
          <a:xfrm>
            <a:off x="304800" y="762000"/>
            <a:ext cx="8839200" cy="5400675"/>
          </a:xfrm>
        </p:spPr>
        <p:txBody>
          <a:bodyPr/>
          <a:lstStyle/>
          <a:p>
            <a:pPr>
              <a:buNone/>
            </a:pPr>
            <a:r>
              <a:rPr lang="ru-RU" sz="2300" b="1" dirty="0" smtClean="0">
                <a:solidFill>
                  <a:srgbClr val="002060"/>
                </a:solidFill>
              </a:rPr>
              <a:t>Первый шаг:</a:t>
            </a:r>
            <a:endParaRPr lang="ru-RU" sz="2300" dirty="0" smtClean="0">
              <a:solidFill>
                <a:srgbClr val="002060"/>
              </a:solidFill>
            </a:endParaRPr>
          </a:p>
          <a:p>
            <a:pPr>
              <a:buNone/>
            </a:pPr>
            <a:r>
              <a:rPr lang="ru-RU" sz="2300" dirty="0" smtClean="0">
                <a:solidFill>
                  <a:srgbClr val="002060"/>
                </a:solidFill>
              </a:rPr>
              <a:t>Если Вы столкнулись со случаем буллинга, Вам нужно:</a:t>
            </a:r>
          </a:p>
          <a:p>
            <a:r>
              <a:rPr lang="ru-RU" sz="2300" dirty="0" smtClean="0">
                <a:solidFill>
                  <a:srgbClr val="002060"/>
                </a:solidFill>
              </a:rPr>
              <a:t>Поговорить с информантами (с теми, кто предоставил информацию).</a:t>
            </a:r>
          </a:p>
          <a:p>
            <a:r>
              <a:rPr lang="ru-RU" sz="2300" dirty="0" smtClean="0">
                <a:solidFill>
                  <a:srgbClr val="002060"/>
                </a:solidFill>
              </a:rPr>
              <a:t>Осторожно расспросить жертву.</a:t>
            </a:r>
          </a:p>
          <a:p>
            <a:r>
              <a:rPr lang="ru-RU" sz="2300" dirty="0" smtClean="0">
                <a:solidFill>
                  <a:srgbClr val="002060"/>
                </a:solidFill>
              </a:rPr>
              <a:t>Постараться подбодрить жертву, вселить чувство уверенности.</a:t>
            </a:r>
          </a:p>
          <a:p>
            <a:r>
              <a:rPr lang="ru-RU" sz="2300" dirty="0" smtClean="0">
                <a:solidFill>
                  <a:srgbClr val="002060"/>
                </a:solidFill>
              </a:rPr>
              <a:t>Собрать точные данные о происходящем</a:t>
            </a:r>
          </a:p>
          <a:p>
            <a:pPr marL="1790700" indent="-266700"/>
            <a:r>
              <a:rPr lang="ru-RU" sz="2300" dirty="0" smtClean="0">
                <a:solidFill>
                  <a:srgbClr val="002060"/>
                </a:solidFill>
              </a:rPr>
              <a:t>Вы должны четко знать:</a:t>
            </a:r>
          </a:p>
          <a:p>
            <a:pPr marL="1790700" indent="-266700"/>
            <a:r>
              <a:rPr lang="ru-RU" sz="2300" dirty="0" smtClean="0">
                <a:solidFill>
                  <a:srgbClr val="002060"/>
                </a:solidFill>
              </a:rPr>
              <a:t>Кто, где, когда и что делал?</a:t>
            </a:r>
          </a:p>
          <a:p>
            <a:pPr marL="1790700" indent="-266700"/>
            <a:r>
              <a:rPr lang="ru-RU" sz="2300" dirty="0" smtClean="0">
                <a:solidFill>
                  <a:srgbClr val="002060"/>
                </a:solidFill>
              </a:rPr>
              <a:t>Как часто это происходило?</a:t>
            </a:r>
          </a:p>
          <a:p>
            <a:pPr marL="1790700" indent="-266700"/>
            <a:r>
              <a:rPr lang="ru-RU" sz="2300" dirty="0" smtClean="0">
                <a:solidFill>
                  <a:srgbClr val="002060"/>
                </a:solidFill>
              </a:rPr>
              <a:t>Кто еще присутствовал при этом?</a:t>
            </a:r>
          </a:p>
          <a:p>
            <a:r>
              <a:rPr lang="ru-RU" sz="2300" dirty="0" smtClean="0">
                <a:solidFill>
                  <a:srgbClr val="002060"/>
                </a:solidFill>
              </a:rPr>
              <a:t>Попросить жертву, если это необходимо, вести дневник буллинга.</a:t>
            </a:r>
          </a:p>
          <a:p>
            <a:r>
              <a:rPr lang="ru-RU" sz="2300" dirty="0" smtClean="0">
                <a:solidFill>
                  <a:srgbClr val="002060"/>
                </a:solidFill>
              </a:rPr>
              <a:t>Важно, чтобы больше никто из школьников не знал об этом разговоре, чтобы агрессоры не были предупреждены.</a:t>
            </a:r>
          </a:p>
          <a:p>
            <a:r>
              <a:rPr lang="ru-RU" sz="2300" dirty="0" smtClean="0">
                <a:solidFill>
                  <a:srgbClr val="002060"/>
                </a:solidFill>
              </a:rPr>
              <a:t>Подумайте о том, нужно ли привлекать родителей.</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48130" name="Rectangle 2"/>
          <p:cNvSpPr>
            <a:spLocks noGrp="1" noChangeArrowheads="1"/>
          </p:cNvSpPr>
          <p:nvPr>
            <p:ph type="title"/>
          </p:nvPr>
        </p:nvSpPr>
        <p:spPr>
          <a:xfrm>
            <a:off x="533400" y="228600"/>
            <a:ext cx="8229600" cy="668338"/>
          </a:xfrm>
        </p:spPr>
        <p:txBody>
          <a:bodyPr/>
          <a:lstStyle/>
          <a:p>
            <a:r>
              <a:rPr lang="ru-RU" b="1" dirty="0" smtClean="0">
                <a:solidFill>
                  <a:srgbClr val="C00000"/>
                </a:solidFill>
              </a:rPr>
              <a:t>Метод «ФАРСТА +»</a:t>
            </a:r>
            <a:endParaRPr lang="ru-RU" b="1" dirty="0">
              <a:solidFill>
                <a:srgbClr val="C00000"/>
              </a:solidFill>
            </a:endParaRPr>
          </a:p>
        </p:txBody>
      </p:sp>
      <p:sp>
        <p:nvSpPr>
          <p:cNvPr id="48131" name="Rectangle 3"/>
          <p:cNvSpPr>
            <a:spLocks noGrp="1" noChangeArrowheads="1"/>
          </p:cNvSpPr>
          <p:nvPr>
            <p:ph type="body" idx="1"/>
          </p:nvPr>
        </p:nvSpPr>
        <p:spPr>
          <a:xfrm>
            <a:off x="533400" y="990600"/>
            <a:ext cx="8229600" cy="5400675"/>
          </a:xfrm>
        </p:spPr>
        <p:txBody>
          <a:bodyPr/>
          <a:lstStyle/>
          <a:p>
            <a:pPr>
              <a:buNone/>
            </a:pPr>
            <a:r>
              <a:rPr lang="ru-RU" sz="2800" b="1" dirty="0" smtClean="0">
                <a:solidFill>
                  <a:srgbClr val="002060"/>
                </a:solidFill>
              </a:rPr>
              <a:t>Второй шаг:</a:t>
            </a:r>
            <a:endParaRPr lang="ru-RU" sz="2800" dirty="0" smtClean="0">
              <a:solidFill>
                <a:srgbClr val="002060"/>
              </a:solidFill>
            </a:endParaRPr>
          </a:p>
          <a:p>
            <a:r>
              <a:rPr lang="ru-RU" sz="2800" dirty="0" smtClean="0">
                <a:solidFill>
                  <a:srgbClr val="002060"/>
                </a:solidFill>
              </a:rPr>
              <a:t>Обеспечьте себе поддержку.</a:t>
            </a:r>
          </a:p>
          <a:p>
            <a:r>
              <a:rPr lang="ru-RU" sz="2800" dirty="0" smtClean="0">
                <a:solidFill>
                  <a:srgbClr val="002060"/>
                </a:solidFill>
              </a:rPr>
              <a:t>Спросите себя: кто из коллег сегодня может помочь?</a:t>
            </a:r>
          </a:p>
          <a:p>
            <a:r>
              <a:rPr lang="ru-RU" sz="2800" dirty="0" smtClean="0">
                <a:solidFill>
                  <a:srgbClr val="002060"/>
                </a:solidFill>
              </a:rPr>
              <a:t>Спланируйте время (вам нужно два часа).</a:t>
            </a:r>
          </a:p>
          <a:p>
            <a:r>
              <a:rPr lang="ru-RU" sz="2800" dirty="0" smtClean="0">
                <a:solidFill>
                  <a:srgbClr val="002060"/>
                </a:solidFill>
              </a:rPr>
              <a:t>Найдите помещение.</a:t>
            </a:r>
          </a:p>
          <a:p>
            <a:r>
              <a:rPr lang="ru-RU" sz="2800" dirty="0" smtClean="0">
                <a:solidFill>
                  <a:srgbClr val="002060"/>
                </a:solidFill>
              </a:rPr>
              <a:t>Предупредите коллег, что осуществляющие </a:t>
            </a:r>
            <a:r>
              <a:rPr lang="ru-RU" sz="2800" dirty="0" err="1" smtClean="0">
                <a:solidFill>
                  <a:srgbClr val="002060"/>
                </a:solidFill>
              </a:rPr>
              <a:t>буллинг</a:t>
            </a:r>
            <a:r>
              <a:rPr lang="ru-RU" sz="2800" dirty="0" smtClean="0">
                <a:solidFill>
                  <a:srgbClr val="002060"/>
                </a:solidFill>
              </a:rPr>
              <a:t> школьники с такого-то по такое-то время по очереди будут вызываться с уроков.</a:t>
            </a:r>
          </a:p>
          <a:p>
            <a:r>
              <a:rPr lang="ru-RU" sz="2800" dirty="0" smtClean="0">
                <a:solidFill>
                  <a:srgbClr val="002060"/>
                </a:solidFill>
              </a:rPr>
              <a:t>Подумайте, нужен ли Вам протокол? Если да, то кто будет вести его?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1267" name="Rectangle 2"/>
          <p:cNvSpPr>
            <a:spLocks noGrp="1" noRot="1" noChangeArrowheads="1"/>
          </p:cNvSpPr>
          <p:nvPr>
            <p:ph type="title"/>
          </p:nvPr>
        </p:nvSpPr>
        <p:spPr/>
        <p:txBody>
          <a:bodyPr/>
          <a:lstStyle/>
          <a:p>
            <a:pPr eaLnBrk="1" hangingPunct="1"/>
            <a:r>
              <a:rPr lang="ru-RU" altLang="ru-RU" sz="5400" b="1" smtClean="0"/>
              <a:t>Домашнее насилие</a:t>
            </a:r>
          </a:p>
        </p:txBody>
      </p:sp>
      <p:sp>
        <p:nvSpPr>
          <p:cNvPr id="11268" name="Rectangle 3"/>
          <p:cNvSpPr>
            <a:spLocks noGrp="1" noRot="1" noChangeArrowheads="1"/>
          </p:cNvSpPr>
          <p:nvPr>
            <p:ph type="body" idx="1"/>
          </p:nvPr>
        </p:nvSpPr>
        <p:spPr>
          <a:xfrm>
            <a:off x="457200" y="1981200"/>
            <a:ext cx="8229600" cy="4525963"/>
          </a:xfrm>
        </p:spPr>
        <p:txBody>
          <a:bodyPr/>
          <a:lstStyle/>
          <a:p>
            <a:pPr eaLnBrk="1" hangingPunct="1">
              <a:buFont typeface="Wingdings" pitchFamily="2" charset="2"/>
              <a:buNone/>
            </a:pPr>
            <a:r>
              <a:rPr lang="ru-RU" altLang="ru-RU" sz="2800" smtClean="0"/>
              <a:t> </a:t>
            </a:r>
            <a:r>
              <a:rPr lang="ru-RU" altLang="ru-RU" sz="3600" smtClean="0"/>
              <a:t>Это  – </a:t>
            </a:r>
            <a:r>
              <a:rPr lang="ru-RU" altLang="ru-RU" sz="5400" b="1" smtClean="0"/>
              <a:t>система</a:t>
            </a:r>
            <a:r>
              <a:rPr lang="ru-RU" altLang="ru-RU" sz="3600" b="1" smtClean="0"/>
              <a:t> </a:t>
            </a:r>
            <a:r>
              <a:rPr lang="ru-RU" altLang="ru-RU" sz="3600" smtClean="0"/>
              <a:t>поведения одного члена семьи для установления и сохранения  </a:t>
            </a:r>
            <a:r>
              <a:rPr lang="ru-RU" altLang="ru-RU" sz="5400" b="1" smtClean="0"/>
              <a:t>власти</a:t>
            </a:r>
            <a:r>
              <a:rPr lang="ru-RU" altLang="ru-RU" sz="3600" smtClean="0"/>
              <a:t> и </a:t>
            </a:r>
            <a:r>
              <a:rPr lang="ru-RU" altLang="ru-RU" sz="5400" b="1" smtClean="0"/>
              <a:t>контроля</a:t>
            </a:r>
            <a:r>
              <a:rPr lang="ru-RU" altLang="ru-RU" sz="3600" smtClean="0"/>
              <a:t> над другими членами семьи.</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48130" name="Rectangle 2"/>
          <p:cNvSpPr>
            <a:spLocks noGrp="1" noChangeArrowheads="1"/>
          </p:cNvSpPr>
          <p:nvPr>
            <p:ph type="title"/>
          </p:nvPr>
        </p:nvSpPr>
        <p:spPr>
          <a:xfrm>
            <a:off x="533400" y="0"/>
            <a:ext cx="8229600" cy="668338"/>
          </a:xfrm>
        </p:spPr>
        <p:txBody>
          <a:bodyPr/>
          <a:lstStyle/>
          <a:p>
            <a:r>
              <a:rPr lang="ru-RU" b="1" dirty="0" smtClean="0">
                <a:solidFill>
                  <a:srgbClr val="C00000"/>
                </a:solidFill>
              </a:rPr>
              <a:t>Метод «ФАРСТА +»</a:t>
            </a:r>
            <a:endParaRPr lang="ru-RU" b="1" dirty="0">
              <a:solidFill>
                <a:srgbClr val="C00000"/>
              </a:solidFill>
            </a:endParaRPr>
          </a:p>
        </p:txBody>
      </p:sp>
      <p:sp>
        <p:nvSpPr>
          <p:cNvPr id="48131" name="Rectangle 3"/>
          <p:cNvSpPr>
            <a:spLocks noGrp="1" noChangeArrowheads="1"/>
          </p:cNvSpPr>
          <p:nvPr>
            <p:ph type="body" idx="1"/>
          </p:nvPr>
        </p:nvSpPr>
        <p:spPr>
          <a:xfrm>
            <a:off x="361950" y="381000"/>
            <a:ext cx="8763000" cy="5400675"/>
          </a:xfrm>
        </p:spPr>
        <p:txBody>
          <a:bodyPr/>
          <a:lstStyle/>
          <a:p>
            <a:pPr>
              <a:buNone/>
            </a:pPr>
            <a:r>
              <a:rPr lang="ru-RU" sz="2400" b="1" dirty="0" smtClean="0">
                <a:solidFill>
                  <a:srgbClr val="002060"/>
                </a:solidFill>
              </a:rPr>
              <a:t>Третий шаг:</a:t>
            </a:r>
            <a:endParaRPr lang="ru-RU" sz="2400" dirty="0" smtClean="0">
              <a:solidFill>
                <a:srgbClr val="002060"/>
              </a:solidFill>
            </a:endParaRPr>
          </a:p>
          <a:p>
            <a:r>
              <a:rPr lang="ru-RU" sz="2400" dirty="0" smtClean="0">
                <a:solidFill>
                  <a:srgbClr val="002060"/>
                </a:solidFill>
              </a:rPr>
              <a:t>По одному вызовите с урока каждого из </a:t>
            </a:r>
            <a:r>
              <a:rPr lang="ru-RU" sz="2400" dirty="0" err="1" smtClean="0">
                <a:solidFill>
                  <a:srgbClr val="002060"/>
                </a:solidFill>
              </a:rPr>
              <a:t>буллеров</a:t>
            </a:r>
            <a:r>
              <a:rPr lang="ru-RU" sz="2400" dirty="0" smtClean="0">
                <a:solidFill>
                  <a:srgbClr val="002060"/>
                </a:solidFill>
              </a:rPr>
              <a:t>, заранее не предупреждая их об этом.</a:t>
            </a:r>
          </a:p>
          <a:p>
            <a:r>
              <a:rPr lang="ru-RU" sz="2400" dirty="0" smtClean="0">
                <a:solidFill>
                  <a:srgbClr val="002060"/>
                </a:solidFill>
              </a:rPr>
              <a:t>Положите перед собой лист </a:t>
            </a:r>
            <a:r>
              <a:rPr lang="ru-RU" sz="2400" dirty="0" err="1" smtClean="0">
                <a:solidFill>
                  <a:srgbClr val="002060"/>
                </a:solidFill>
              </a:rPr>
              <a:t>опросника</a:t>
            </a:r>
            <a:r>
              <a:rPr lang="ru-RU" sz="2400" dirty="0" smtClean="0">
                <a:solidFill>
                  <a:srgbClr val="002060"/>
                </a:solidFill>
              </a:rPr>
              <a:t> (текст см. ниже) и, ориентируясь на него, начните разговор.</a:t>
            </a:r>
          </a:p>
          <a:p>
            <a:r>
              <a:rPr lang="ru-RU" sz="2400" dirty="0" smtClean="0">
                <a:solidFill>
                  <a:srgbClr val="002060"/>
                </a:solidFill>
              </a:rPr>
              <a:t>Говорите ясно и предметно по теме, сохраняя спокойный тон!</a:t>
            </a:r>
          </a:p>
          <a:p>
            <a:r>
              <a:rPr lang="ru-RU" sz="2400" dirty="0" smtClean="0">
                <a:solidFill>
                  <a:srgbClr val="002060"/>
                </a:solidFill>
              </a:rPr>
              <a:t>Дайте понять, что содеянное </a:t>
            </a:r>
            <a:r>
              <a:rPr lang="ru-RU" sz="2400" dirty="0" err="1" smtClean="0">
                <a:solidFill>
                  <a:srgbClr val="002060"/>
                </a:solidFill>
              </a:rPr>
              <a:t>буллером</a:t>
            </a:r>
            <a:r>
              <a:rPr lang="ru-RU" sz="2400" dirty="0" smtClean="0">
                <a:solidFill>
                  <a:srgbClr val="002060"/>
                </a:solidFill>
              </a:rPr>
              <a:t> неприемлемо в вашей школе, в целом в сообществе, и что он должен нести ответственность за то, что сделал!</a:t>
            </a:r>
          </a:p>
          <a:p>
            <a:r>
              <a:rPr lang="ru-RU" sz="2400" dirty="0" smtClean="0">
                <a:solidFill>
                  <a:srgbClr val="002060"/>
                </a:solidFill>
              </a:rPr>
              <a:t>Постарайтесь сделать агрессора вашим партнером в борьбе против буллинга.</a:t>
            </a:r>
          </a:p>
          <a:p>
            <a:r>
              <a:rPr lang="ru-RU" sz="2400" dirty="0" smtClean="0">
                <a:solidFill>
                  <a:srgbClr val="002060"/>
                </a:solidFill>
              </a:rPr>
              <a:t>Будьте готовы к тому, что он будет применять различные стратегии, чтобы оправдать себя!</a:t>
            </a:r>
          </a:p>
          <a:p>
            <a:r>
              <a:rPr lang="ru-RU" sz="2400" dirty="0" smtClean="0">
                <a:solidFill>
                  <a:srgbClr val="002060"/>
                </a:solidFill>
              </a:rPr>
              <a:t>Поскольку никому не известно о содержании вашей беседы с </a:t>
            </a:r>
            <a:r>
              <a:rPr lang="ru-RU" sz="2400" dirty="0" err="1" smtClean="0">
                <a:solidFill>
                  <a:srgbClr val="002060"/>
                </a:solidFill>
              </a:rPr>
              <a:t>буллером</a:t>
            </a:r>
            <a:r>
              <a:rPr lang="ru-RU" sz="2400" dirty="0" smtClean="0">
                <a:solidFill>
                  <a:srgbClr val="002060"/>
                </a:solidFill>
              </a:rPr>
              <a:t>, нет и необходимости думать о проблеме его реинтеграции в сообщество ребят.</a:t>
            </a:r>
          </a:p>
        </p:txBody>
      </p:sp>
    </p:spTree>
    <p:extLst>
      <p:ext uri="{BB962C8B-B14F-4D97-AF65-F5344CB8AC3E}">
        <p14:creationId xmlns:p14="http://schemas.microsoft.com/office/powerpoint/2010/main" val="23643908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48130" name="Rectangle 2"/>
          <p:cNvSpPr>
            <a:spLocks noGrp="1" noChangeArrowheads="1"/>
          </p:cNvSpPr>
          <p:nvPr>
            <p:ph type="title"/>
          </p:nvPr>
        </p:nvSpPr>
        <p:spPr>
          <a:xfrm>
            <a:off x="228600" y="0"/>
            <a:ext cx="8686800" cy="896938"/>
          </a:xfrm>
        </p:spPr>
        <p:txBody>
          <a:bodyPr/>
          <a:lstStyle/>
          <a:p>
            <a:r>
              <a:rPr lang="ru-RU" b="1" dirty="0" smtClean="0">
                <a:solidFill>
                  <a:srgbClr val="C00000"/>
                </a:solidFill>
              </a:rPr>
              <a:t>Метод «ФАРСТА +» </a:t>
            </a:r>
            <a:br>
              <a:rPr lang="ru-RU" b="1" dirty="0" smtClean="0">
                <a:solidFill>
                  <a:srgbClr val="C00000"/>
                </a:solidFill>
              </a:rPr>
            </a:br>
            <a:r>
              <a:rPr lang="ru-RU" sz="2000" b="1" dirty="0" smtClean="0">
                <a:solidFill>
                  <a:srgbClr val="C00000"/>
                </a:solidFill>
              </a:rPr>
              <a:t>(</a:t>
            </a:r>
            <a:r>
              <a:rPr lang="ru-RU" sz="2000" b="1" dirty="0" err="1" smtClean="0"/>
              <a:t>Опросник</a:t>
            </a:r>
            <a:r>
              <a:rPr lang="ru-RU" sz="2000" b="1" dirty="0" smtClean="0"/>
              <a:t> к методу </a:t>
            </a:r>
            <a:r>
              <a:rPr lang="ru-RU" sz="2000" b="1" dirty="0" err="1" smtClean="0"/>
              <a:t>Фарста</a:t>
            </a:r>
            <a:r>
              <a:rPr lang="ru-RU" sz="2000" b="1" dirty="0" smtClean="0"/>
              <a:t> (</a:t>
            </a:r>
            <a:r>
              <a:rPr lang="ru-RU" sz="2000" dirty="0" smtClean="0"/>
              <a:t>Приложение к третьему шагу «метода </a:t>
            </a:r>
            <a:r>
              <a:rPr lang="ru-RU" sz="2000" dirty="0" err="1" smtClean="0"/>
              <a:t>Фарста</a:t>
            </a:r>
            <a:r>
              <a:rPr lang="ru-RU" sz="2000" dirty="0" smtClean="0"/>
              <a:t>».</a:t>
            </a:r>
            <a:endParaRPr lang="ru-RU" b="1" dirty="0">
              <a:solidFill>
                <a:srgbClr val="C00000"/>
              </a:solidFill>
            </a:endParaRPr>
          </a:p>
        </p:txBody>
      </p:sp>
      <p:sp>
        <p:nvSpPr>
          <p:cNvPr id="48131" name="Rectangle 3"/>
          <p:cNvSpPr>
            <a:spLocks noGrp="1" noChangeArrowheads="1"/>
          </p:cNvSpPr>
          <p:nvPr>
            <p:ph type="body" idx="1"/>
          </p:nvPr>
        </p:nvSpPr>
        <p:spPr>
          <a:xfrm>
            <a:off x="0" y="990600"/>
            <a:ext cx="9144000" cy="5400675"/>
          </a:xfrm>
        </p:spPr>
        <p:txBody>
          <a:bodyPr/>
          <a:lstStyle/>
          <a:p>
            <a:pPr>
              <a:spcBef>
                <a:spcPts val="0"/>
              </a:spcBef>
            </a:pPr>
            <a:r>
              <a:rPr lang="ru-RU" sz="1400" b="1" dirty="0" smtClean="0">
                <a:solidFill>
                  <a:srgbClr val="002060"/>
                </a:solidFill>
              </a:rPr>
              <a:t>Имя опрашиваемого: ___________________________  Класс: ___________________ Дата: ______________</a:t>
            </a:r>
          </a:p>
          <a:p>
            <a:pPr>
              <a:spcBef>
                <a:spcPts val="0"/>
              </a:spcBef>
            </a:pPr>
            <a:r>
              <a:rPr lang="ru-RU" sz="1400" b="1" dirty="0" smtClean="0">
                <a:solidFill>
                  <a:srgbClr val="002060"/>
                </a:solidFill>
              </a:rPr>
              <a:t>- Знаешь ли ты, о чем я хочу с тобой поговорить?</a:t>
            </a:r>
          </a:p>
          <a:p>
            <a:pPr>
              <a:spcBef>
                <a:spcPts val="0"/>
              </a:spcBef>
              <a:buNone/>
            </a:pPr>
            <a:r>
              <a:rPr lang="ru-RU" sz="1400" b="1" i="1" dirty="0" smtClean="0">
                <a:solidFill>
                  <a:srgbClr val="002060"/>
                </a:solidFill>
              </a:rPr>
              <a:t>(Подождите ответа и не дайте себя одурачить.)</a:t>
            </a:r>
            <a:endParaRPr lang="ru-RU" sz="1400" b="1" dirty="0" smtClean="0">
              <a:solidFill>
                <a:srgbClr val="002060"/>
              </a:solidFill>
            </a:endParaRPr>
          </a:p>
          <a:p>
            <a:pPr>
              <a:spcBef>
                <a:spcPts val="0"/>
              </a:spcBef>
            </a:pPr>
            <a:r>
              <a:rPr lang="ru-RU" sz="1400" b="1" dirty="0" smtClean="0">
                <a:solidFill>
                  <a:srgbClr val="002060"/>
                </a:solidFill>
              </a:rPr>
              <a:t> - __________(имя жертвы)   попал в очень неприятную ситуацию. Тебе что-то  известно об этом?</a:t>
            </a:r>
          </a:p>
          <a:p>
            <a:pPr>
              <a:spcBef>
                <a:spcPts val="0"/>
              </a:spcBef>
            </a:pPr>
            <a:r>
              <a:rPr lang="ru-RU" sz="1400" b="1" i="1" dirty="0" smtClean="0">
                <a:solidFill>
                  <a:srgbClr val="002060"/>
                </a:solidFill>
              </a:rPr>
              <a:t>(Если Вы замечаете у агрессора некоторые проявления неуверенности, используйте эти состояния: настаивайте на своем, действуйте решительно и целенаправленно.)</a:t>
            </a:r>
            <a:endParaRPr lang="ru-RU" sz="1400" b="1" dirty="0" smtClean="0">
              <a:solidFill>
                <a:srgbClr val="002060"/>
              </a:solidFill>
            </a:endParaRPr>
          </a:p>
          <a:p>
            <a:pPr>
              <a:spcBef>
                <a:spcPts val="0"/>
              </a:spcBef>
              <a:buNone/>
            </a:pPr>
            <a:r>
              <a:rPr lang="ru-RU" sz="1400" b="1" dirty="0" smtClean="0">
                <a:solidFill>
                  <a:srgbClr val="002060"/>
                </a:solidFill>
              </a:rPr>
              <a:t>                                                                           ……………………..</a:t>
            </a:r>
          </a:p>
          <a:p>
            <a:pPr>
              <a:spcBef>
                <a:spcPts val="0"/>
              </a:spcBef>
            </a:pPr>
            <a:r>
              <a:rPr lang="ru-RU" sz="1400" b="1" i="1" dirty="0" smtClean="0">
                <a:solidFill>
                  <a:srgbClr val="002060"/>
                </a:solidFill>
              </a:rPr>
              <a:t>Переходите к следующей странице </a:t>
            </a:r>
            <a:r>
              <a:rPr lang="ru-RU" sz="1400" b="1" i="1" dirty="0" err="1" smtClean="0">
                <a:solidFill>
                  <a:srgbClr val="002060"/>
                </a:solidFill>
              </a:rPr>
              <a:t>опросника</a:t>
            </a:r>
            <a:r>
              <a:rPr lang="ru-RU" sz="1400" b="1" i="1" dirty="0" smtClean="0">
                <a:solidFill>
                  <a:srgbClr val="002060"/>
                </a:solidFill>
              </a:rPr>
              <a:t>. Теперь настало время конфронтации: </a:t>
            </a:r>
            <a:r>
              <a:rPr lang="ru-RU" sz="1400" b="1" dirty="0" smtClean="0">
                <a:solidFill>
                  <a:srgbClr val="002060"/>
                </a:solidFill>
              </a:rPr>
              <a:t/>
            </a:r>
            <a:br>
              <a:rPr lang="ru-RU" sz="1400" b="1" dirty="0" smtClean="0">
                <a:solidFill>
                  <a:srgbClr val="002060"/>
                </a:solidFill>
              </a:rPr>
            </a:br>
            <a:r>
              <a:rPr lang="ru-RU" sz="1400" b="1" dirty="0" smtClean="0">
                <a:solidFill>
                  <a:srgbClr val="002060"/>
                </a:solidFill>
              </a:rPr>
              <a:t>- Мне известно, что ты участвовал в этом. Ты …….. (дата, время) сделал следующее:</a:t>
            </a:r>
            <a:br>
              <a:rPr lang="ru-RU" sz="1400" b="1" dirty="0" smtClean="0">
                <a:solidFill>
                  <a:srgbClr val="002060"/>
                </a:solidFill>
              </a:rPr>
            </a:br>
            <a:r>
              <a:rPr lang="ru-RU" sz="1400" b="1" dirty="0" smtClean="0">
                <a:solidFill>
                  <a:srgbClr val="002060"/>
                </a:solidFill>
              </a:rPr>
              <a:t>1. ____________________________</a:t>
            </a:r>
            <a:br>
              <a:rPr lang="ru-RU" sz="1400" b="1" dirty="0" smtClean="0">
                <a:solidFill>
                  <a:srgbClr val="002060"/>
                </a:solidFill>
              </a:rPr>
            </a:br>
            <a:r>
              <a:rPr lang="ru-RU" sz="1400" b="1" dirty="0" smtClean="0">
                <a:solidFill>
                  <a:srgbClr val="002060"/>
                </a:solidFill>
              </a:rPr>
              <a:t>2. _______________________________</a:t>
            </a:r>
            <a:br>
              <a:rPr lang="ru-RU" sz="1400" b="1" dirty="0" smtClean="0">
                <a:solidFill>
                  <a:srgbClr val="002060"/>
                </a:solidFill>
              </a:rPr>
            </a:br>
            <a:r>
              <a:rPr lang="ru-RU" sz="1400" b="1" dirty="0" smtClean="0">
                <a:solidFill>
                  <a:srgbClr val="002060"/>
                </a:solidFill>
              </a:rPr>
              <a:t>3. __________________________________</a:t>
            </a:r>
          </a:p>
          <a:p>
            <a:pPr>
              <a:spcBef>
                <a:spcPts val="0"/>
              </a:spcBef>
              <a:buNone/>
            </a:pPr>
            <a:r>
              <a:rPr lang="ru-RU" sz="1400" b="1" i="1" dirty="0" smtClean="0">
                <a:solidFill>
                  <a:srgbClr val="002060"/>
                </a:solidFill>
              </a:rPr>
              <a:t>(Не допускайте никаких дискуссий! Не принимайте никаких оправданий!)</a:t>
            </a:r>
            <a:endParaRPr lang="ru-RU" sz="1400" b="1" dirty="0" smtClean="0">
              <a:solidFill>
                <a:srgbClr val="002060"/>
              </a:solidFill>
            </a:endParaRPr>
          </a:p>
          <a:p>
            <a:pPr>
              <a:spcBef>
                <a:spcPts val="0"/>
              </a:spcBef>
            </a:pPr>
            <a:r>
              <a:rPr lang="ru-RU" sz="1400" b="1" dirty="0" smtClean="0">
                <a:solidFill>
                  <a:srgbClr val="002060"/>
                </a:solidFill>
              </a:rPr>
              <a:t>- Все это выглядит ужасно. И, ты знаешь, это вовсе не безобидная вещь, это – БУЛЛИНГ! </a:t>
            </a:r>
            <a:br>
              <a:rPr lang="ru-RU" sz="1400" b="1" dirty="0" smtClean="0">
                <a:solidFill>
                  <a:srgbClr val="002060"/>
                </a:solidFill>
              </a:rPr>
            </a:br>
            <a:r>
              <a:rPr lang="ru-RU" sz="1400" b="1" dirty="0" smtClean="0">
                <a:solidFill>
                  <a:srgbClr val="002060"/>
                </a:solidFill>
              </a:rPr>
              <a:t>Буллинг – это умышленное покушение на душевное здоровье человека!</a:t>
            </a:r>
            <a:br>
              <a:rPr lang="ru-RU" sz="1400" b="1" dirty="0" smtClean="0">
                <a:solidFill>
                  <a:srgbClr val="002060"/>
                </a:solidFill>
              </a:rPr>
            </a:br>
            <a:r>
              <a:rPr lang="ru-RU" sz="1400" b="1" dirty="0" smtClean="0">
                <a:solidFill>
                  <a:srgbClr val="002060"/>
                </a:solidFill>
              </a:rPr>
              <a:t>В нашей школе это недопустимо!</a:t>
            </a:r>
            <a:br>
              <a:rPr lang="ru-RU" sz="1400" b="1" dirty="0" smtClean="0">
                <a:solidFill>
                  <a:srgbClr val="002060"/>
                </a:solidFill>
              </a:rPr>
            </a:br>
            <a:r>
              <a:rPr lang="ru-RU" sz="1400" b="1" dirty="0" smtClean="0">
                <a:solidFill>
                  <a:srgbClr val="002060"/>
                </a:solidFill>
              </a:rPr>
              <a:t>- Что ты можешь сделать для того, чтобы прекратить буллинг против ……. (имя жертвы)? </a:t>
            </a:r>
            <a:br>
              <a:rPr lang="ru-RU" sz="1400" b="1" dirty="0" smtClean="0">
                <a:solidFill>
                  <a:srgbClr val="002060"/>
                </a:solidFill>
              </a:rPr>
            </a:br>
            <a:r>
              <a:rPr lang="ru-RU" sz="1400" b="1" i="1" dirty="0" smtClean="0">
                <a:solidFill>
                  <a:srgbClr val="002060"/>
                </a:solidFill>
              </a:rPr>
              <a:t>(Апеллировать к его ответственности, составить план действий и обсудить риски).</a:t>
            </a:r>
            <a:endParaRPr lang="ru-RU" sz="1400" b="1" dirty="0" smtClean="0">
              <a:solidFill>
                <a:srgbClr val="002060"/>
              </a:solidFill>
            </a:endParaRPr>
          </a:p>
          <a:p>
            <a:pPr>
              <a:spcBef>
                <a:spcPts val="0"/>
              </a:spcBef>
            </a:pPr>
            <a:r>
              <a:rPr lang="ru-RU" sz="1400" b="1" dirty="0" smtClean="0">
                <a:solidFill>
                  <a:srgbClr val="002060"/>
                </a:solidFill>
              </a:rPr>
              <a:t>- Что ты можешь сделать, если заметишь, что другие занимаются буллингом?</a:t>
            </a:r>
          </a:p>
          <a:p>
            <a:pPr>
              <a:spcBef>
                <a:spcPts val="0"/>
              </a:spcBef>
            </a:pPr>
            <a:r>
              <a:rPr lang="ru-RU" sz="1400" b="1" i="1" dirty="0" smtClean="0">
                <a:solidFill>
                  <a:srgbClr val="002060"/>
                </a:solidFill>
              </a:rPr>
              <a:t>(Записать ответ и сообщить </a:t>
            </a:r>
            <a:r>
              <a:rPr lang="ru-RU" sz="1400" b="1" i="1" dirty="0" err="1" smtClean="0">
                <a:solidFill>
                  <a:srgbClr val="002060"/>
                </a:solidFill>
              </a:rPr>
              <a:t>буллеру</a:t>
            </a:r>
            <a:r>
              <a:rPr lang="ru-RU" sz="1400" b="1" i="1" dirty="0" smtClean="0">
                <a:solidFill>
                  <a:srgbClr val="002060"/>
                </a:solidFill>
              </a:rPr>
              <a:t> о том, что Вы хотите видеть его в качестве партнера в борьбе против буллинга.)</a:t>
            </a:r>
            <a:endParaRPr lang="ru-RU" sz="1400" b="1" dirty="0" smtClean="0">
              <a:solidFill>
                <a:srgbClr val="002060"/>
              </a:solidFill>
            </a:endParaRPr>
          </a:p>
          <a:p>
            <a:pPr>
              <a:spcBef>
                <a:spcPts val="0"/>
              </a:spcBef>
            </a:pPr>
            <a:r>
              <a:rPr lang="ru-RU" sz="1400" b="1" dirty="0" smtClean="0">
                <a:solidFill>
                  <a:srgbClr val="002060"/>
                </a:solidFill>
              </a:rPr>
              <a:t>- На протяжении _______________________________ мы будем наблюдать за тобой. </a:t>
            </a:r>
            <a:br>
              <a:rPr lang="ru-RU" sz="1400" b="1" dirty="0" smtClean="0">
                <a:solidFill>
                  <a:srgbClr val="002060"/>
                </a:solidFill>
              </a:rPr>
            </a:br>
            <a:r>
              <a:rPr lang="ru-RU" sz="1400" b="1" dirty="0" smtClean="0">
                <a:solidFill>
                  <a:srgbClr val="002060"/>
                </a:solidFill>
              </a:rPr>
              <a:t>(указать промежуток времени)</a:t>
            </a:r>
          </a:p>
          <a:p>
            <a:pPr>
              <a:spcBef>
                <a:spcPts val="0"/>
              </a:spcBef>
            </a:pPr>
            <a:r>
              <a:rPr lang="ru-RU" sz="1400" b="1" dirty="0" smtClean="0">
                <a:solidFill>
                  <a:srgbClr val="002060"/>
                </a:solidFill>
              </a:rPr>
              <a:t>- После этого с тобой (и с другими </a:t>
            </a:r>
            <a:r>
              <a:rPr lang="ru-RU" sz="1400" b="1" dirty="0" err="1" smtClean="0">
                <a:solidFill>
                  <a:srgbClr val="002060"/>
                </a:solidFill>
              </a:rPr>
              <a:t>буллерами</a:t>
            </a:r>
            <a:r>
              <a:rPr lang="ru-RU" sz="1400" b="1" dirty="0" smtClean="0">
                <a:solidFill>
                  <a:srgbClr val="002060"/>
                </a:solidFill>
              </a:rPr>
              <a:t>) снова будет проведена беседа.</a:t>
            </a:r>
          </a:p>
          <a:p>
            <a:pPr>
              <a:spcBef>
                <a:spcPts val="0"/>
              </a:spcBef>
            </a:pPr>
            <a:r>
              <a:rPr lang="ru-RU" sz="1400" b="1" dirty="0" smtClean="0">
                <a:solidFill>
                  <a:srgbClr val="002060"/>
                </a:solidFill>
              </a:rPr>
              <a:t>- Ты согласен?</a:t>
            </a:r>
          </a:p>
          <a:p>
            <a:pPr>
              <a:spcBef>
                <a:spcPts val="0"/>
              </a:spcBef>
              <a:buNone/>
            </a:pPr>
            <a:r>
              <a:rPr lang="ru-RU" sz="1400" b="1" dirty="0" smtClean="0">
                <a:solidFill>
                  <a:srgbClr val="002060"/>
                </a:solidFill>
              </a:rPr>
              <a:t/>
            </a:r>
            <a:br>
              <a:rPr lang="ru-RU" sz="1400" b="1" dirty="0" smtClean="0">
                <a:solidFill>
                  <a:srgbClr val="002060"/>
                </a:solidFill>
              </a:rPr>
            </a:br>
            <a:r>
              <a:rPr lang="ru-RU" sz="1400" b="1" dirty="0" smtClean="0">
                <a:solidFill>
                  <a:srgbClr val="002060"/>
                </a:solidFill>
              </a:rPr>
              <a:t>Никто из вызываемых участников буллинга не должен рассказывать в классе, о чем с ним беседовали.</a:t>
            </a:r>
            <a:endParaRPr lang="ru-RU" sz="1400" b="1" dirty="0">
              <a:solidFill>
                <a:srgbClr val="002060"/>
              </a:solidFill>
            </a:endParaRPr>
          </a:p>
        </p:txBody>
      </p:sp>
    </p:spTree>
    <p:extLst>
      <p:ext uri="{BB962C8B-B14F-4D97-AF65-F5344CB8AC3E}">
        <p14:creationId xmlns:p14="http://schemas.microsoft.com/office/powerpoint/2010/main" val="26096766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87362"/>
          </a:xfrm>
        </p:spPr>
        <p:txBody>
          <a:bodyPr/>
          <a:lstStyle/>
          <a:p>
            <a:r>
              <a:rPr lang="ru-RU" sz="2800" b="1" dirty="0" smtClean="0">
                <a:solidFill>
                  <a:srgbClr val="C00000"/>
                </a:solidFill>
              </a:rPr>
              <a:t>Метод «ФАРСТА +»: </a:t>
            </a:r>
            <a:r>
              <a:rPr lang="ru-RU" sz="2800" b="1" u="sng" dirty="0" smtClean="0">
                <a:solidFill>
                  <a:srgbClr val="C00000"/>
                </a:solidFill>
              </a:rPr>
              <a:t>Стратегии оправдания агрессора</a:t>
            </a:r>
            <a:endParaRPr lang="ru-RU" sz="3600" dirty="0">
              <a:solidFill>
                <a:srgbClr val="C00000"/>
              </a:solidFill>
            </a:endParaRPr>
          </a:p>
        </p:txBody>
      </p:sp>
      <p:sp>
        <p:nvSpPr>
          <p:cNvPr id="3" name="Содержимое 2"/>
          <p:cNvSpPr>
            <a:spLocks noGrp="1"/>
          </p:cNvSpPr>
          <p:nvPr>
            <p:ph idx="1"/>
          </p:nvPr>
        </p:nvSpPr>
        <p:spPr>
          <a:xfrm>
            <a:off x="0" y="381000"/>
            <a:ext cx="9144000" cy="6019800"/>
          </a:xfrm>
        </p:spPr>
        <p:txBody>
          <a:bodyPr/>
          <a:lstStyle/>
          <a:p>
            <a:r>
              <a:rPr lang="ru-RU" sz="2000" dirty="0" smtClean="0">
                <a:solidFill>
                  <a:srgbClr val="002060"/>
                </a:solidFill>
              </a:rPr>
              <a:t>Вы должны быть готовыми к тому, что в ходе беседы скорее всего столкнетесь со </a:t>
            </a:r>
            <a:r>
              <a:rPr lang="ru-RU" sz="2000" b="1" dirty="0" smtClean="0">
                <a:solidFill>
                  <a:srgbClr val="002060"/>
                </a:solidFill>
              </a:rPr>
              <a:t>стратегиями оправдания</a:t>
            </a:r>
            <a:r>
              <a:rPr lang="ru-RU" sz="2000" dirty="0" smtClean="0">
                <a:solidFill>
                  <a:srgbClr val="002060"/>
                </a:solidFill>
              </a:rPr>
              <a:t>, которые служат агрессорам для избавления от чувства вины и отвлечения от содеянного. </a:t>
            </a:r>
          </a:p>
          <a:p>
            <a:r>
              <a:rPr lang="ru-RU" sz="2000" b="1" dirty="0" smtClean="0">
                <a:solidFill>
                  <a:srgbClr val="002060"/>
                </a:solidFill>
              </a:rPr>
              <a:t>• Стремление заглушить или смягчить чувство вины:</a:t>
            </a:r>
            <a:r>
              <a:rPr lang="ru-RU" sz="2000" dirty="0" smtClean="0">
                <a:solidFill>
                  <a:srgbClr val="002060"/>
                </a:solidFill>
              </a:rPr>
              <a:t/>
            </a:r>
            <a:br>
              <a:rPr lang="ru-RU" sz="2000" dirty="0" smtClean="0">
                <a:solidFill>
                  <a:srgbClr val="002060"/>
                </a:solidFill>
              </a:rPr>
            </a:br>
            <a:r>
              <a:rPr lang="ru-RU" sz="2000" i="1" dirty="0" smtClean="0">
                <a:solidFill>
                  <a:srgbClr val="002060"/>
                </a:solidFill>
              </a:rPr>
              <a:t>Другие тоже это делали! А я ведь только…!</a:t>
            </a:r>
            <a:endParaRPr lang="ru-RU" sz="2000" dirty="0" smtClean="0">
              <a:solidFill>
                <a:srgbClr val="002060"/>
              </a:solidFill>
            </a:endParaRPr>
          </a:p>
          <a:p>
            <a:r>
              <a:rPr lang="ru-RU" sz="2000" b="1" dirty="0" smtClean="0">
                <a:solidFill>
                  <a:srgbClr val="002060"/>
                </a:solidFill>
              </a:rPr>
              <a:t>• Стремление освободиться от чувства вины, привлекая в качестве оправдания «неадекватное» поведение жертвы:</a:t>
            </a:r>
            <a:r>
              <a:rPr lang="ru-RU" sz="2000" dirty="0" smtClean="0">
                <a:solidFill>
                  <a:srgbClr val="002060"/>
                </a:solidFill>
              </a:rPr>
              <a:t/>
            </a:r>
            <a:br>
              <a:rPr lang="ru-RU" sz="2000" dirty="0" smtClean="0">
                <a:solidFill>
                  <a:srgbClr val="002060"/>
                </a:solidFill>
              </a:rPr>
            </a:br>
            <a:r>
              <a:rPr lang="ru-RU" sz="2000" i="1" dirty="0" smtClean="0">
                <a:solidFill>
                  <a:srgbClr val="002060"/>
                </a:solidFill>
              </a:rPr>
              <a:t>Он сам начал! Он сам виноват! Да вы знаете, что он делал?</a:t>
            </a:r>
            <a:endParaRPr lang="ru-RU" sz="2000" dirty="0" smtClean="0">
              <a:solidFill>
                <a:srgbClr val="002060"/>
              </a:solidFill>
            </a:endParaRPr>
          </a:p>
          <a:p>
            <a:r>
              <a:rPr lang="ru-RU" sz="2000" b="1" dirty="0" smtClean="0">
                <a:solidFill>
                  <a:srgbClr val="002060"/>
                </a:solidFill>
              </a:rPr>
              <a:t>• Приписывание жертве недостатков и объявление их причиной своих агрессивных действий: </a:t>
            </a:r>
            <a:r>
              <a:rPr lang="ru-RU" sz="2000" i="1" dirty="0" smtClean="0">
                <a:solidFill>
                  <a:srgbClr val="002060"/>
                </a:solidFill>
              </a:rPr>
              <a:t>Но он же больной (иностранец, инвалид, «голубой», националист, еврей, </a:t>
            </a:r>
            <a:r>
              <a:rPr lang="ru-RU" sz="2000" i="1" dirty="0" err="1" smtClean="0">
                <a:solidFill>
                  <a:srgbClr val="002060"/>
                </a:solidFill>
              </a:rPr>
              <a:t>гастарбайтер</a:t>
            </a:r>
            <a:r>
              <a:rPr lang="ru-RU" sz="2000" i="1" dirty="0" smtClean="0">
                <a:solidFill>
                  <a:srgbClr val="002060"/>
                </a:solidFill>
              </a:rPr>
              <a:t> и т.д.).</a:t>
            </a:r>
            <a:endParaRPr lang="ru-RU" sz="2000" dirty="0" smtClean="0">
              <a:solidFill>
                <a:srgbClr val="002060"/>
              </a:solidFill>
            </a:endParaRPr>
          </a:p>
          <a:p>
            <a:r>
              <a:rPr lang="ru-RU" sz="2000" b="1" dirty="0" smtClean="0">
                <a:solidFill>
                  <a:srgbClr val="002060"/>
                </a:solidFill>
              </a:rPr>
              <a:t>• Придумывание «аргументов» в свое оправдание (заглушаются требования собственной совести): </a:t>
            </a:r>
            <a:r>
              <a:rPr lang="ru-RU" sz="2000" i="1" dirty="0" smtClean="0">
                <a:solidFill>
                  <a:srgbClr val="002060"/>
                </a:solidFill>
              </a:rPr>
              <a:t>Все нормально общаются, а он выпендривается!</a:t>
            </a:r>
            <a:r>
              <a:rPr lang="ru-RU" sz="2000" b="1" dirty="0" smtClean="0">
                <a:solidFill>
                  <a:srgbClr val="002060"/>
                </a:solidFill>
              </a:rPr>
              <a:t> </a:t>
            </a:r>
            <a:r>
              <a:rPr lang="ru-RU" sz="2000" i="1" dirty="0" smtClean="0">
                <a:solidFill>
                  <a:srgbClr val="002060"/>
                </a:solidFill>
              </a:rPr>
              <a:t>Все </a:t>
            </a:r>
            <a:r>
              <a:rPr lang="ru-RU" sz="2000" i="1" dirty="0">
                <a:solidFill>
                  <a:srgbClr val="002060"/>
                </a:solidFill>
              </a:rPr>
              <a:t>мои знакомые пашут (а </a:t>
            </a:r>
            <a:r>
              <a:rPr lang="ru-RU" sz="2000" i="1" dirty="0" smtClean="0">
                <a:solidFill>
                  <a:srgbClr val="002060"/>
                </a:solidFill>
              </a:rPr>
              <a:t>они попрошайничают)! Нам самим не хватает денег и работы (а тут еще эти иностранцы)! </a:t>
            </a:r>
          </a:p>
          <a:p>
            <a:r>
              <a:rPr lang="ru-RU" sz="2000" b="1" dirty="0" smtClean="0">
                <a:solidFill>
                  <a:srgbClr val="002060"/>
                </a:solidFill>
              </a:rPr>
              <a:t>• Привлечение более высоких инстанций: </a:t>
            </a:r>
            <a:r>
              <a:rPr lang="ru-RU" sz="2000" i="1" dirty="0" smtClean="0">
                <a:solidFill>
                  <a:srgbClr val="002060"/>
                </a:solidFill>
              </a:rPr>
              <a:t>Он оскорбил мою мать/семью/религию!</a:t>
            </a:r>
            <a:endParaRPr lang="ru-RU" sz="2000" dirty="0" smtClean="0">
              <a:solidFill>
                <a:srgbClr val="002060"/>
              </a:solidFill>
            </a:endParaRPr>
          </a:p>
          <a:p>
            <a:r>
              <a:rPr lang="ru-RU" sz="2000" b="1" dirty="0" smtClean="0">
                <a:solidFill>
                  <a:srgbClr val="002060"/>
                </a:solidFill>
              </a:rPr>
              <a:t>Выслушав подобные «аргументы», </a:t>
            </a:r>
            <a:r>
              <a:rPr lang="ru-RU" sz="2000" dirty="0" smtClean="0">
                <a:solidFill>
                  <a:srgbClr val="002060"/>
                </a:solidFill>
              </a:rPr>
              <a:t>вы можете поговорить на эти темы. Однако нельзя позволить отвлечь себя от совершенных действий – от самого буллинга.</a:t>
            </a:r>
          </a:p>
          <a:p>
            <a:endParaRPr lang="ru-RU" sz="2000" dirty="0">
              <a:solidFill>
                <a:srgbClr val="002060"/>
              </a:solidFill>
            </a:endParaRPr>
          </a:p>
        </p:txBody>
      </p:sp>
    </p:spTree>
    <p:extLst>
      <p:ext uri="{BB962C8B-B14F-4D97-AF65-F5344CB8AC3E}">
        <p14:creationId xmlns:p14="http://schemas.microsoft.com/office/powerpoint/2010/main" val="2334701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48130" name="Rectangle 2"/>
          <p:cNvSpPr>
            <a:spLocks noGrp="1" noChangeArrowheads="1"/>
          </p:cNvSpPr>
          <p:nvPr>
            <p:ph type="title"/>
          </p:nvPr>
        </p:nvSpPr>
        <p:spPr>
          <a:xfrm>
            <a:off x="533400" y="228600"/>
            <a:ext cx="8229600" cy="668338"/>
          </a:xfrm>
        </p:spPr>
        <p:txBody>
          <a:bodyPr/>
          <a:lstStyle/>
          <a:p>
            <a:r>
              <a:rPr lang="ru-RU" b="1" dirty="0" smtClean="0">
                <a:solidFill>
                  <a:srgbClr val="C00000"/>
                </a:solidFill>
              </a:rPr>
              <a:t>Метод «ФАРСТА +»</a:t>
            </a:r>
            <a:endParaRPr lang="ru-RU" b="1" dirty="0">
              <a:solidFill>
                <a:srgbClr val="C00000"/>
              </a:solidFill>
            </a:endParaRPr>
          </a:p>
        </p:txBody>
      </p:sp>
      <p:sp>
        <p:nvSpPr>
          <p:cNvPr id="48131" name="Rectangle 3"/>
          <p:cNvSpPr>
            <a:spLocks noGrp="1" noChangeArrowheads="1"/>
          </p:cNvSpPr>
          <p:nvPr>
            <p:ph type="body" idx="1"/>
          </p:nvPr>
        </p:nvSpPr>
        <p:spPr>
          <a:xfrm>
            <a:off x="533400" y="990600"/>
            <a:ext cx="8229600" cy="5400675"/>
          </a:xfrm>
        </p:spPr>
        <p:txBody>
          <a:bodyPr/>
          <a:lstStyle/>
          <a:p>
            <a:pPr>
              <a:buNone/>
            </a:pPr>
            <a:r>
              <a:rPr lang="ru-RU" sz="2400" b="1" dirty="0" smtClean="0">
                <a:solidFill>
                  <a:srgbClr val="002060"/>
                </a:solidFill>
              </a:rPr>
              <a:t>Четвертый шаг:</a:t>
            </a:r>
            <a:endParaRPr lang="ru-RU" sz="2400" dirty="0" smtClean="0">
              <a:solidFill>
                <a:srgbClr val="002060"/>
              </a:solidFill>
            </a:endParaRPr>
          </a:p>
          <a:p>
            <a:r>
              <a:rPr lang="ru-RU" sz="2400" dirty="0" smtClean="0">
                <a:solidFill>
                  <a:srgbClr val="002060"/>
                </a:solidFill>
              </a:rPr>
              <a:t>Через оговоренное время снова встретиться в </a:t>
            </a:r>
            <a:r>
              <a:rPr lang="ru-RU" sz="2400" dirty="0" err="1" smtClean="0">
                <a:solidFill>
                  <a:srgbClr val="002060"/>
                </a:solidFill>
              </a:rPr>
              <a:t>буллером</a:t>
            </a:r>
            <a:r>
              <a:rPr lang="ru-RU" sz="2400" dirty="0" smtClean="0">
                <a:solidFill>
                  <a:srgbClr val="002060"/>
                </a:solidFill>
              </a:rPr>
              <a:t>. Обсудить, что сделано из составленного плана, что не получилось, что можно </a:t>
            </a:r>
            <a:r>
              <a:rPr lang="ru-RU" sz="2400" b="1" dirty="0" smtClean="0">
                <a:solidFill>
                  <a:srgbClr val="002060"/>
                </a:solidFill>
              </a:rPr>
              <a:t>делать по-другому</a:t>
            </a:r>
            <a:r>
              <a:rPr lang="ru-RU" sz="2400" dirty="0" smtClean="0">
                <a:solidFill>
                  <a:srgbClr val="002060"/>
                </a:solidFill>
              </a:rPr>
              <a:t>, чтобы перейти в нейтральные отношения с жертвой.</a:t>
            </a:r>
          </a:p>
          <a:p>
            <a:r>
              <a:rPr lang="ru-RU" sz="2400" dirty="0" smtClean="0">
                <a:solidFill>
                  <a:srgbClr val="002060"/>
                </a:solidFill>
              </a:rPr>
              <a:t>Поблагодарите его за сотрудничество и содействие в урегулировании этой ситуации.</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9938" name="Заголовок 1"/>
          <p:cNvSpPr>
            <a:spLocks noGrp="1"/>
          </p:cNvSpPr>
          <p:nvPr>
            <p:ph type="title"/>
          </p:nvPr>
        </p:nvSpPr>
        <p:spPr/>
        <p:txBody>
          <a:bodyPr/>
          <a:lstStyle/>
          <a:p>
            <a:r>
              <a:rPr lang="ru-RU" altLang="ru-RU" b="1" dirty="0" smtClean="0">
                <a:solidFill>
                  <a:srgbClr val="C00000"/>
                </a:solidFill>
              </a:rPr>
              <a:t>План безопасности</a:t>
            </a:r>
          </a:p>
        </p:txBody>
      </p:sp>
      <p:sp>
        <p:nvSpPr>
          <p:cNvPr id="39939" name="Содержимое 2"/>
          <p:cNvSpPr>
            <a:spLocks noGrp="1"/>
          </p:cNvSpPr>
          <p:nvPr>
            <p:ph idx="1"/>
          </p:nvPr>
        </p:nvSpPr>
        <p:spPr>
          <a:xfrm>
            <a:off x="762000" y="2286000"/>
            <a:ext cx="8007350" cy="2590800"/>
          </a:xfrm>
        </p:spPr>
        <p:txBody>
          <a:bodyPr/>
          <a:lstStyle/>
          <a:p>
            <a:pPr marL="742950" indent="-742950">
              <a:buFont typeface="Calibri" pitchFamily="34" charset="0"/>
              <a:buAutoNum type="arabicPeriod"/>
            </a:pPr>
            <a:r>
              <a:rPr lang="ru-RU" altLang="ru-RU" sz="3600" b="1" dirty="0" smtClean="0">
                <a:solidFill>
                  <a:srgbClr val="002060"/>
                </a:solidFill>
              </a:rPr>
              <a:t>Обеспечение безопасности</a:t>
            </a:r>
          </a:p>
          <a:p>
            <a:pPr marL="742950" indent="-742950">
              <a:buFont typeface="Calibri" pitchFamily="34" charset="0"/>
              <a:buAutoNum type="arabicPeriod"/>
            </a:pPr>
            <a:r>
              <a:rPr lang="ru-RU" altLang="ru-RU" sz="3600" b="1" dirty="0" smtClean="0">
                <a:solidFill>
                  <a:srgbClr val="002060"/>
                </a:solidFill>
              </a:rPr>
              <a:t>Ресурсы</a:t>
            </a:r>
          </a:p>
          <a:p>
            <a:pPr marL="742950" indent="-742950">
              <a:buFont typeface="Calibri" pitchFamily="34" charset="0"/>
              <a:buAutoNum type="arabicPeriod"/>
            </a:pPr>
            <a:r>
              <a:rPr lang="ru-RU" altLang="ru-RU" sz="3600" b="1" dirty="0" smtClean="0">
                <a:solidFill>
                  <a:srgbClr val="002060"/>
                </a:solidFill>
              </a:rPr>
              <a:t>План действий</a:t>
            </a:r>
          </a:p>
        </p:txBody>
      </p:sp>
    </p:spTree>
    <p:extLst>
      <p:ext uri="{BB962C8B-B14F-4D97-AF65-F5344CB8AC3E}">
        <p14:creationId xmlns:p14="http://schemas.microsoft.com/office/powerpoint/2010/main" val="39997111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7890" name="Rectangle 2"/>
          <p:cNvSpPr>
            <a:spLocks noGrp="1" noRot="1" noChangeArrowheads="1"/>
          </p:cNvSpPr>
          <p:nvPr>
            <p:ph type="title"/>
          </p:nvPr>
        </p:nvSpPr>
        <p:spPr>
          <a:xfrm>
            <a:off x="379412" y="152400"/>
            <a:ext cx="8385175" cy="365125"/>
          </a:xfrm>
        </p:spPr>
        <p:txBody>
          <a:bodyPr/>
          <a:lstStyle/>
          <a:p>
            <a:pPr eaLnBrk="1" hangingPunct="1"/>
            <a:r>
              <a:rPr lang="ru-RU" altLang="ru-RU" sz="4000" b="1" dirty="0" smtClean="0">
                <a:solidFill>
                  <a:srgbClr val="C00000"/>
                </a:solidFill>
              </a:rPr>
              <a:t>План безопасности</a:t>
            </a:r>
          </a:p>
        </p:txBody>
      </p:sp>
      <p:sp>
        <p:nvSpPr>
          <p:cNvPr id="37891" name="Rectangle 3"/>
          <p:cNvSpPr>
            <a:spLocks noGrp="1" noRot="1" noChangeArrowheads="1"/>
          </p:cNvSpPr>
          <p:nvPr>
            <p:ph idx="1"/>
          </p:nvPr>
        </p:nvSpPr>
        <p:spPr>
          <a:xfrm>
            <a:off x="0" y="762000"/>
            <a:ext cx="9144000" cy="6248400"/>
          </a:xfrm>
        </p:spPr>
        <p:txBody>
          <a:bodyPr/>
          <a:lstStyle/>
          <a:p>
            <a:pPr algn="ctr" eaLnBrk="1" hangingPunct="1">
              <a:lnSpc>
                <a:spcPct val="80000"/>
              </a:lnSpc>
              <a:buFont typeface="Wingdings" pitchFamily="2" charset="2"/>
              <a:buNone/>
            </a:pPr>
            <a:r>
              <a:rPr lang="ru-RU" altLang="ru-RU" sz="2600" b="1" dirty="0" smtClean="0">
                <a:solidFill>
                  <a:srgbClr val="002060"/>
                </a:solidFill>
                <a:latin typeface="Arial" pitchFamily="34" charset="0"/>
                <a:cs typeface="Arial" pitchFamily="34" charset="0"/>
              </a:rPr>
              <a:t>Если ребенок будет находиться с обидчиком, обсудите с ним следующие вопросы:</a:t>
            </a:r>
            <a:endParaRPr lang="ru-RU" altLang="ru-RU" sz="2600" dirty="0" smtClean="0">
              <a:solidFill>
                <a:srgbClr val="002060"/>
              </a:solidFill>
              <a:latin typeface="Arial" pitchFamily="34" charset="0"/>
              <a:cs typeface="Arial" pitchFamily="34" charset="0"/>
            </a:endParaRPr>
          </a:p>
          <a:p>
            <a:pPr eaLnBrk="1" hangingPunct="1">
              <a:lnSpc>
                <a:spcPct val="80000"/>
              </a:lnSpc>
            </a:pPr>
            <a:r>
              <a:rPr lang="ru-RU" altLang="ru-RU" sz="2600" dirty="0" smtClean="0">
                <a:solidFill>
                  <a:srgbClr val="002060"/>
                </a:solidFill>
                <a:latin typeface="Arial" pitchFamily="34" charset="0"/>
                <a:cs typeface="Arial" pitchFamily="34" charset="0"/>
              </a:rPr>
              <a:t>Какая мера безопасности необходима для обеспечения безопасности в чрезвычайной ситуации?</a:t>
            </a:r>
          </a:p>
          <a:p>
            <a:pPr eaLnBrk="1" hangingPunct="1">
              <a:lnSpc>
                <a:spcPct val="80000"/>
              </a:lnSpc>
            </a:pPr>
            <a:r>
              <a:rPr lang="ru-RU" altLang="ru-RU" sz="2600" dirty="0" smtClean="0">
                <a:solidFill>
                  <a:srgbClr val="002060"/>
                </a:solidFill>
                <a:latin typeface="Arial" pitchFamily="34" charset="0"/>
                <a:cs typeface="Arial" pitchFamily="34" charset="0"/>
              </a:rPr>
              <a:t>Кому он может позвонить в этом случае?</a:t>
            </a:r>
          </a:p>
          <a:p>
            <a:pPr eaLnBrk="1" hangingPunct="1">
              <a:lnSpc>
                <a:spcPct val="80000"/>
              </a:lnSpc>
            </a:pPr>
            <a:r>
              <a:rPr lang="ru-RU" altLang="ru-RU" sz="2600" dirty="0" smtClean="0">
                <a:solidFill>
                  <a:srgbClr val="002060"/>
                </a:solidFill>
                <a:latin typeface="Arial" pitchFamily="34" charset="0"/>
                <a:cs typeface="Arial" pitchFamily="34" charset="0"/>
              </a:rPr>
              <a:t>Позвонит ли он в полицию, если насилие возобновится? Существует ли сигнал, по которому полицию могут вызвать соседи?</a:t>
            </a:r>
          </a:p>
          <a:p>
            <a:pPr eaLnBrk="1" hangingPunct="1">
              <a:lnSpc>
                <a:spcPct val="80000"/>
              </a:lnSpc>
            </a:pPr>
            <a:r>
              <a:rPr lang="ru-RU" altLang="ru-RU" sz="2600" dirty="0" smtClean="0">
                <a:solidFill>
                  <a:srgbClr val="002060"/>
                </a:solidFill>
                <a:latin typeface="Arial" pitchFamily="34" charset="0"/>
                <a:cs typeface="Arial" pitchFamily="34" charset="0"/>
              </a:rPr>
              <a:t>Если ему нужно временное убежище, куда он может уйти? Помогите ему вспомнить места, куда он может уйти в экстренной ситуации. Запишите адреса и телефоны.</a:t>
            </a:r>
          </a:p>
          <a:p>
            <a:pPr eaLnBrk="1" hangingPunct="1">
              <a:lnSpc>
                <a:spcPct val="80000"/>
              </a:lnSpc>
            </a:pPr>
            <a:r>
              <a:rPr lang="ru-RU" altLang="ru-RU" sz="2600" dirty="0" smtClean="0">
                <a:solidFill>
                  <a:srgbClr val="002060"/>
                </a:solidFill>
                <a:latin typeface="Arial" pitchFamily="34" charset="0"/>
                <a:cs typeface="Arial" pitchFamily="34" charset="0"/>
              </a:rPr>
              <a:t>Если ему нужно уйти, каким образом он может это сделать, чтобы обидчик его не заметил?</a:t>
            </a:r>
          </a:p>
          <a:p>
            <a:pPr eaLnBrk="1" hangingPunct="1">
              <a:lnSpc>
                <a:spcPct val="80000"/>
              </a:lnSpc>
            </a:pPr>
            <a:r>
              <a:rPr lang="ru-RU" altLang="ru-RU" sz="2600" dirty="0" smtClean="0">
                <a:solidFill>
                  <a:srgbClr val="002060"/>
                </a:solidFill>
                <a:latin typeface="Arial" pitchFamily="34" charset="0"/>
                <a:cs typeface="Arial" pitchFamily="34" charset="0"/>
              </a:rPr>
              <a:t>Как он может сам о себе позаботиться? Что можно сделать, чтобы обрести ресурсное состояние? </a:t>
            </a:r>
          </a:p>
        </p:txBody>
      </p:sp>
    </p:spTree>
    <p:extLst>
      <p:ext uri="{BB962C8B-B14F-4D97-AF65-F5344CB8AC3E}">
        <p14:creationId xmlns:p14="http://schemas.microsoft.com/office/powerpoint/2010/main" val="15266517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2" name="Заголовок 1"/>
          <p:cNvSpPr txBox="1">
            <a:spLocks/>
          </p:cNvSpPr>
          <p:nvPr/>
        </p:nvSpPr>
        <p:spPr>
          <a:xfrm>
            <a:off x="762000" y="0"/>
            <a:ext cx="7923213" cy="533400"/>
          </a:xfrm>
          <a:prstGeom prst="rect">
            <a:avLst/>
          </a:prstGeom>
        </p:spPr>
        <p:txBody>
          <a:bodyPr/>
          <a:lstStyle/>
          <a:p>
            <a:pPr algn="ctr" eaLnBrk="0" hangingPunct="0">
              <a:defRPr/>
            </a:pPr>
            <a:r>
              <a:rPr lang="ru-RU" sz="3600" b="1" dirty="0">
                <a:solidFill>
                  <a:srgbClr val="C00000"/>
                </a:solidFill>
                <a:latin typeface="+mj-lt"/>
                <a:ea typeface="+mj-ea"/>
                <a:cs typeface="+mj-cs"/>
              </a:rPr>
              <a:t>АНТИМОББИНГОВЫЙ СПИСОК</a:t>
            </a:r>
            <a:endParaRPr lang="ru-RU" altLang="ru-RU" sz="3600" b="1" dirty="0">
              <a:latin typeface="+mj-lt"/>
              <a:ea typeface="+mj-ea"/>
              <a:cs typeface="+mj-cs"/>
            </a:endParaRPr>
          </a:p>
        </p:txBody>
      </p:sp>
      <p:sp>
        <p:nvSpPr>
          <p:cNvPr id="3" name="Прямоугольник 2"/>
          <p:cNvSpPr/>
          <p:nvPr/>
        </p:nvSpPr>
        <p:spPr>
          <a:xfrm>
            <a:off x="0" y="762000"/>
            <a:ext cx="9144000" cy="6247864"/>
          </a:xfrm>
          <a:prstGeom prst="rect">
            <a:avLst/>
          </a:prstGeom>
        </p:spPr>
        <p:txBody>
          <a:bodyPr numCol="2">
            <a:spAutoFit/>
          </a:bodyPr>
          <a:lstStyle/>
          <a:p>
            <a:pPr marL="457200" indent="-457200">
              <a:buFont typeface="+mj-lt"/>
              <a:buAutoNum type="arabicPeriod"/>
              <a:defRPr/>
            </a:pPr>
            <a:r>
              <a:rPr lang="ru-RU" sz="2000" b="1" dirty="0">
                <a:solidFill>
                  <a:srgbClr val="002060"/>
                </a:solidFill>
                <a:latin typeface="+mj-lt"/>
              </a:rPr>
              <a:t> </a:t>
            </a:r>
            <a:r>
              <a:rPr lang="ru-RU" sz="2000" b="1" dirty="0" err="1">
                <a:solidFill>
                  <a:srgbClr val="002060"/>
                </a:solidFill>
                <a:latin typeface="+mj-lt"/>
              </a:rPr>
              <a:t>Алмонд</a:t>
            </a:r>
            <a:r>
              <a:rPr lang="ru-RU" sz="2000" b="1" dirty="0">
                <a:solidFill>
                  <a:srgbClr val="002060"/>
                </a:solidFill>
                <a:latin typeface="+mj-lt"/>
              </a:rPr>
              <a:t> Д. «</a:t>
            </a:r>
            <a:r>
              <a:rPr lang="ru-RU" sz="2000" b="1" dirty="0" err="1">
                <a:solidFill>
                  <a:srgbClr val="002060"/>
                </a:solidFill>
                <a:latin typeface="+mj-lt"/>
              </a:rPr>
              <a:t>Огнеглотатели</a:t>
            </a:r>
            <a:r>
              <a:rPr lang="ru-RU" sz="2000" b="1" dirty="0">
                <a:solidFill>
                  <a:srgbClr val="002060"/>
                </a:solidFill>
                <a:latin typeface="+mj-lt"/>
              </a:rPr>
              <a:t>» </a:t>
            </a:r>
          </a:p>
          <a:p>
            <a:pPr marL="457200" indent="-457200">
              <a:buFont typeface="+mj-lt"/>
              <a:buAutoNum type="arabicPeriod"/>
              <a:defRPr/>
            </a:pPr>
            <a:r>
              <a:rPr lang="ru-RU" sz="2000" b="1" dirty="0">
                <a:solidFill>
                  <a:srgbClr val="002060"/>
                </a:solidFill>
                <a:latin typeface="+mj-lt"/>
              </a:rPr>
              <a:t>Андерсен Г. Х. «Гадкий утенок»</a:t>
            </a:r>
          </a:p>
          <a:p>
            <a:pPr marL="457200" indent="-457200">
              <a:buFont typeface="+mj-lt"/>
              <a:buAutoNum type="arabicPeriod"/>
              <a:defRPr/>
            </a:pPr>
            <a:r>
              <a:rPr lang="ru-RU" sz="2000" b="1" dirty="0" err="1">
                <a:solidFill>
                  <a:srgbClr val="002060"/>
                </a:solidFill>
                <a:latin typeface="+mj-lt"/>
              </a:rPr>
              <a:t>Арсено</a:t>
            </a:r>
            <a:r>
              <a:rPr lang="ru-RU" sz="2000" b="1" dirty="0">
                <a:solidFill>
                  <a:srgbClr val="002060"/>
                </a:solidFill>
                <a:latin typeface="+mj-lt"/>
              </a:rPr>
              <a:t> И., Бритт Ф. «Джейн, лиса и я» </a:t>
            </a:r>
          </a:p>
          <a:p>
            <a:pPr marL="457200" indent="-457200">
              <a:buFont typeface="+mj-lt"/>
              <a:buAutoNum type="arabicPeriod"/>
              <a:defRPr/>
            </a:pPr>
            <a:r>
              <a:rPr lang="ru-RU" sz="2000" b="1" dirty="0">
                <a:solidFill>
                  <a:srgbClr val="002060"/>
                </a:solidFill>
                <a:latin typeface="+mj-lt"/>
              </a:rPr>
              <a:t>Богословский А. «Верочка» </a:t>
            </a:r>
          </a:p>
          <a:p>
            <a:pPr marL="457200" indent="-457200">
              <a:buFont typeface="+mj-lt"/>
              <a:buAutoNum type="arabicPeriod"/>
              <a:defRPr/>
            </a:pPr>
            <a:r>
              <a:rPr lang="ru-RU" sz="2000" b="1" dirty="0" err="1">
                <a:solidFill>
                  <a:srgbClr val="002060"/>
                </a:solidFill>
                <a:latin typeface="+mj-lt"/>
              </a:rPr>
              <a:t>Вартан</a:t>
            </a:r>
            <a:r>
              <a:rPr lang="ru-RU" sz="2000" b="1" dirty="0">
                <a:solidFill>
                  <a:srgbClr val="002060"/>
                </a:solidFill>
                <a:latin typeface="+mj-lt"/>
              </a:rPr>
              <a:t> В. «Заморыш»  </a:t>
            </a:r>
          </a:p>
          <a:p>
            <a:pPr marL="457200" indent="-457200">
              <a:buFont typeface="+mj-lt"/>
              <a:buAutoNum type="arabicPeriod"/>
              <a:defRPr/>
            </a:pPr>
            <a:r>
              <a:rPr lang="ru-RU" sz="2000" b="1" dirty="0" err="1">
                <a:solidFill>
                  <a:srgbClr val="002060"/>
                </a:solidFill>
                <a:latin typeface="+mj-lt"/>
              </a:rPr>
              <a:t>Голдинг</a:t>
            </a:r>
            <a:r>
              <a:rPr lang="ru-RU" sz="2000" b="1" dirty="0">
                <a:solidFill>
                  <a:srgbClr val="002060"/>
                </a:solidFill>
                <a:latin typeface="+mj-lt"/>
              </a:rPr>
              <a:t> У. «Повелитель мух» </a:t>
            </a:r>
          </a:p>
          <a:p>
            <a:pPr marL="457200" indent="-457200">
              <a:buFont typeface="+mj-lt"/>
              <a:buAutoNum type="arabicPeriod"/>
              <a:defRPr/>
            </a:pPr>
            <a:r>
              <a:rPr lang="ru-RU" sz="2000" b="1" dirty="0" err="1">
                <a:solidFill>
                  <a:srgbClr val="002060"/>
                </a:solidFill>
                <a:latin typeface="+mj-lt"/>
              </a:rPr>
              <a:t>Железников</a:t>
            </a:r>
            <a:r>
              <a:rPr lang="ru-RU" sz="2000" b="1" dirty="0">
                <a:solidFill>
                  <a:srgbClr val="002060"/>
                </a:solidFill>
                <a:latin typeface="+mj-lt"/>
              </a:rPr>
              <a:t> В. «Чучело»  </a:t>
            </a:r>
          </a:p>
          <a:p>
            <a:pPr marL="457200" indent="-457200">
              <a:buFont typeface="+mj-lt"/>
              <a:buAutoNum type="arabicPeriod"/>
              <a:defRPr/>
            </a:pPr>
            <a:r>
              <a:rPr lang="ru-RU" sz="2000" b="1" dirty="0">
                <a:solidFill>
                  <a:srgbClr val="002060"/>
                </a:solidFill>
                <a:latin typeface="+mj-lt"/>
              </a:rPr>
              <a:t>Кинг С. «Кэрри» </a:t>
            </a:r>
          </a:p>
          <a:p>
            <a:pPr marL="457200" indent="-457200">
              <a:buFont typeface="+mj-lt"/>
              <a:buAutoNum type="arabicPeriod"/>
              <a:defRPr/>
            </a:pPr>
            <a:r>
              <a:rPr lang="ru-RU" sz="2000" b="1" dirty="0" err="1">
                <a:solidFill>
                  <a:srgbClr val="002060"/>
                </a:solidFill>
                <a:latin typeface="+mj-lt"/>
              </a:rPr>
              <a:t>Комье</a:t>
            </a:r>
            <a:r>
              <a:rPr lang="ru-RU" sz="2000" b="1" dirty="0">
                <a:solidFill>
                  <a:srgbClr val="002060"/>
                </a:solidFill>
                <a:latin typeface="+mj-lt"/>
              </a:rPr>
              <a:t> Р. «Шоколадная война» </a:t>
            </a:r>
          </a:p>
          <a:p>
            <a:pPr marL="457200" indent="-457200">
              <a:buFont typeface="+mj-lt"/>
              <a:buAutoNum type="arabicPeriod"/>
              <a:defRPr/>
            </a:pPr>
            <a:r>
              <a:rPr lang="ru-RU" sz="2000" b="1" dirty="0">
                <a:solidFill>
                  <a:srgbClr val="002060"/>
                </a:solidFill>
                <a:latin typeface="+mj-lt"/>
              </a:rPr>
              <a:t>Крапивин В. «Белый шарик Матроса Вильсона» и «Я больше не буду, или Пистолет капитана </a:t>
            </a:r>
            <a:r>
              <a:rPr lang="ru-RU" sz="2000" b="1" dirty="0" err="1">
                <a:solidFill>
                  <a:srgbClr val="002060"/>
                </a:solidFill>
                <a:latin typeface="+mj-lt"/>
              </a:rPr>
              <a:t>Сундуккера</a:t>
            </a:r>
            <a:r>
              <a:rPr lang="ru-RU" sz="2000" b="1" dirty="0">
                <a:solidFill>
                  <a:srgbClr val="002060"/>
                </a:solidFill>
                <a:latin typeface="+mj-lt"/>
              </a:rPr>
              <a:t>», «Гуси-гуси, га-га-га» (глава «Секло и стебелек»),«Трое с площади </a:t>
            </a:r>
            <a:r>
              <a:rPr lang="ru-RU" sz="2000" b="1" dirty="0" err="1">
                <a:solidFill>
                  <a:srgbClr val="002060"/>
                </a:solidFill>
                <a:latin typeface="+mj-lt"/>
              </a:rPr>
              <a:t>Карронад</a:t>
            </a:r>
            <a:r>
              <a:rPr lang="ru-RU" sz="2000" b="1" dirty="0">
                <a:solidFill>
                  <a:srgbClr val="002060"/>
                </a:solidFill>
                <a:latin typeface="+mj-lt"/>
              </a:rPr>
              <a:t>», «В ночь большого прилива», «Голубятня на желтой поляне» . </a:t>
            </a:r>
          </a:p>
          <a:p>
            <a:pPr marL="457200" indent="-457200">
              <a:buFont typeface="+mj-lt"/>
              <a:buAutoNum type="arabicPeriod"/>
              <a:defRPr/>
            </a:pPr>
            <a:r>
              <a:rPr lang="ru-RU" sz="2000" b="1" dirty="0" err="1">
                <a:solidFill>
                  <a:srgbClr val="002060"/>
                </a:solidFill>
                <a:latin typeface="+mj-lt"/>
              </a:rPr>
              <a:t>Кэндзиро</a:t>
            </a:r>
            <a:r>
              <a:rPr lang="ru-RU" sz="2000" b="1" dirty="0">
                <a:solidFill>
                  <a:srgbClr val="002060"/>
                </a:solidFill>
                <a:latin typeface="+mj-lt"/>
              </a:rPr>
              <a:t> Х. «Взгляд кролика» </a:t>
            </a:r>
          </a:p>
          <a:p>
            <a:pPr marL="457200" indent="-457200">
              <a:buFont typeface="+mj-lt"/>
              <a:buAutoNum type="arabicPeriod"/>
              <a:defRPr/>
            </a:pPr>
            <a:r>
              <a:rPr lang="ru-RU" sz="2000" b="1" dirty="0">
                <a:solidFill>
                  <a:srgbClr val="002060"/>
                </a:solidFill>
                <a:latin typeface="+mj-lt"/>
              </a:rPr>
              <a:t>Лукьянова И. «Стеклянный шарик» </a:t>
            </a:r>
          </a:p>
          <a:p>
            <a:pPr marL="457200" indent="-457200">
              <a:buFont typeface="+mj-lt"/>
              <a:buAutoNum type="arabicPeriod"/>
              <a:defRPr/>
            </a:pPr>
            <a:r>
              <a:rPr lang="ru-RU" sz="2000" b="1" dirty="0" err="1">
                <a:solidFill>
                  <a:srgbClr val="002060"/>
                </a:solidFill>
                <a:latin typeface="+mj-lt"/>
              </a:rPr>
              <a:t>Майрок</a:t>
            </a:r>
            <a:r>
              <a:rPr lang="ru-RU" sz="2000" b="1" dirty="0">
                <a:solidFill>
                  <a:srgbClr val="002060"/>
                </a:solidFill>
                <a:latin typeface="+mj-lt"/>
              </a:rPr>
              <a:t> А. «Почему я? История белой вороны» </a:t>
            </a:r>
          </a:p>
          <a:p>
            <a:pPr marL="457200" indent="-457200">
              <a:buFont typeface="+mj-lt"/>
              <a:buAutoNum type="arabicPeriod"/>
              <a:defRPr/>
            </a:pPr>
            <a:r>
              <a:rPr lang="ru-RU" sz="2000" b="1" dirty="0" err="1">
                <a:solidFill>
                  <a:srgbClr val="002060"/>
                </a:solidFill>
                <a:latin typeface="+mj-lt"/>
              </a:rPr>
              <a:t>Матисен</a:t>
            </a:r>
            <a:r>
              <a:rPr lang="ru-RU" sz="2000" b="1" dirty="0">
                <a:solidFill>
                  <a:srgbClr val="002060"/>
                </a:solidFill>
                <a:latin typeface="+mj-lt"/>
              </a:rPr>
              <a:t> Э. «Кот с голубыми глазами» </a:t>
            </a:r>
          </a:p>
          <a:p>
            <a:pPr marL="457200" indent="-457200">
              <a:buFont typeface="+mj-lt"/>
              <a:buAutoNum type="arabicPeriod"/>
              <a:defRPr/>
            </a:pPr>
            <a:r>
              <a:rPr lang="ru-RU" sz="2000" b="1" dirty="0">
                <a:solidFill>
                  <a:srgbClr val="002060"/>
                </a:solidFill>
                <a:latin typeface="+mj-lt"/>
              </a:rPr>
              <a:t>Митчелл Д. «Лужок Черного лебедя»</a:t>
            </a:r>
          </a:p>
          <a:p>
            <a:pPr marL="457200" indent="-457200">
              <a:buFont typeface="+mj-lt"/>
              <a:buAutoNum type="arabicPeriod"/>
              <a:defRPr/>
            </a:pPr>
            <a:r>
              <a:rPr lang="ru-RU" sz="2000" b="1" dirty="0">
                <a:solidFill>
                  <a:srgbClr val="002060"/>
                </a:solidFill>
                <a:latin typeface="+mj-lt"/>
              </a:rPr>
              <a:t>Оливер Л. «Прежде, чем я упаду»  </a:t>
            </a:r>
          </a:p>
          <a:p>
            <a:pPr marL="457200" indent="-457200">
              <a:buFont typeface="+mj-lt"/>
              <a:buAutoNum type="arabicPeriod"/>
              <a:defRPr/>
            </a:pPr>
            <a:r>
              <a:rPr lang="ru-RU" sz="2000" b="1" dirty="0" err="1">
                <a:solidFill>
                  <a:srgbClr val="002060"/>
                </a:solidFill>
                <a:latin typeface="+mj-lt"/>
              </a:rPr>
              <a:t>Паласио</a:t>
            </a:r>
            <a:r>
              <a:rPr lang="ru-RU" sz="2000" b="1" dirty="0">
                <a:solidFill>
                  <a:srgbClr val="002060"/>
                </a:solidFill>
                <a:latin typeface="+mj-lt"/>
              </a:rPr>
              <a:t> Р. Дж. «Чудо»</a:t>
            </a:r>
          </a:p>
          <a:p>
            <a:pPr marL="457200" indent="-457200">
              <a:buFont typeface="+mj-lt"/>
              <a:buAutoNum type="arabicPeriod"/>
              <a:defRPr/>
            </a:pPr>
            <a:r>
              <a:rPr lang="ru-RU" sz="2000" b="1" dirty="0" err="1">
                <a:solidFill>
                  <a:srgbClr val="002060"/>
                </a:solidFill>
                <a:latin typeface="+mj-lt"/>
              </a:rPr>
              <a:t>Пиколт</a:t>
            </a:r>
            <a:r>
              <a:rPr lang="ru-RU" sz="2000" b="1" dirty="0">
                <a:solidFill>
                  <a:srgbClr val="002060"/>
                </a:solidFill>
                <a:latin typeface="+mj-lt"/>
              </a:rPr>
              <a:t> Д. «19 минут» </a:t>
            </a:r>
          </a:p>
          <a:p>
            <a:pPr marL="457200" indent="-457200">
              <a:buFont typeface="+mj-lt"/>
              <a:buAutoNum type="arabicPeriod"/>
              <a:defRPr/>
            </a:pPr>
            <a:r>
              <a:rPr lang="ru-RU" sz="2000" b="1" dirty="0" err="1">
                <a:solidFill>
                  <a:srgbClr val="002060"/>
                </a:solidFill>
                <a:latin typeface="+mj-lt"/>
              </a:rPr>
              <a:t>Питцорно</a:t>
            </a:r>
            <a:r>
              <a:rPr lang="ru-RU" sz="2000" b="1" dirty="0">
                <a:solidFill>
                  <a:srgbClr val="002060"/>
                </a:solidFill>
                <a:latin typeface="+mj-lt"/>
              </a:rPr>
              <a:t> Б. «Послушай мое сердце»   </a:t>
            </a:r>
          </a:p>
          <a:p>
            <a:pPr marL="457200" indent="-457200">
              <a:buFont typeface="+mj-lt"/>
              <a:buAutoNum type="arabicPeriod"/>
              <a:defRPr/>
            </a:pPr>
            <a:r>
              <a:rPr lang="ru-RU" sz="2000" b="1" dirty="0">
                <a:solidFill>
                  <a:srgbClr val="002060"/>
                </a:solidFill>
                <a:latin typeface="+mj-lt"/>
              </a:rPr>
              <a:t>Рис Г. «Мыши» </a:t>
            </a:r>
          </a:p>
          <a:p>
            <a:pPr marL="457200" indent="-457200">
              <a:buFont typeface="+mj-lt"/>
              <a:buAutoNum type="arabicPeriod"/>
              <a:defRPr/>
            </a:pPr>
            <a:r>
              <a:rPr lang="ru-RU" sz="2000" b="1" dirty="0" err="1">
                <a:solidFill>
                  <a:srgbClr val="002060"/>
                </a:solidFill>
                <a:latin typeface="+mj-lt"/>
              </a:rPr>
              <a:t>Санден</a:t>
            </a:r>
            <a:r>
              <a:rPr lang="ru-RU" sz="2000" b="1" dirty="0">
                <a:solidFill>
                  <a:srgbClr val="002060"/>
                </a:solidFill>
                <a:latin typeface="+mj-lt"/>
              </a:rPr>
              <a:t> М. «Анна </a:t>
            </a:r>
            <a:r>
              <a:rPr lang="ru-RU" sz="2000" b="1" dirty="0" err="1">
                <a:solidFill>
                  <a:srgbClr val="002060"/>
                </a:solidFill>
                <a:latin typeface="+mj-lt"/>
              </a:rPr>
              <a:t>Д'Арк</a:t>
            </a:r>
            <a:r>
              <a:rPr lang="ru-RU" sz="2000" b="1" dirty="0">
                <a:solidFill>
                  <a:srgbClr val="002060"/>
                </a:solidFill>
                <a:latin typeface="+mj-lt"/>
              </a:rPr>
              <a:t>» </a:t>
            </a:r>
          </a:p>
          <a:p>
            <a:pPr marL="457200" indent="-457200">
              <a:buFont typeface="+mj-lt"/>
              <a:buAutoNum type="arabicPeriod"/>
              <a:defRPr/>
            </a:pPr>
            <a:r>
              <a:rPr lang="ru-RU" sz="2000" b="1" dirty="0" err="1">
                <a:solidFill>
                  <a:srgbClr val="002060"/>
                </a:solidFill>
                <a:latin typeface="+mj-lt"/>
              </a:rPr>
              <a:t>Сашар</a:t>
            </a:r>
            <a:r>
              <a:rPr lang="ru-RU" sz="2000" b="1" dirty="0">
                <a:solidFill>
                  <a:srgbClr val="002060"/>
                </a:solidFill>
                <a:latin typeface="+mj-lt"/>
              </a:rPr>
              <a:t> Л. «Ямы»), «Я не верю в монстров» </a:t>
            </a:r>
          </a:p>
          <a:p>
            <a:pPr marL="457200" indent="-457200">
              <a:buFont typeface="+mj-lt"/>
              <a:buAutoNum type="arabicPeriod"/>
              <a:defRPr/>
            </a:pPr>
            <a:r>
              <a:rPr lang="ru-RU" sz="2000" b="1" dirty="0">
                <a:solidFill>
                  <a:srgbClr val="002060"/>
                </a:solidFill>
                <a:latin typeface="+mj-lt"/>
              </a:rPr>
              <a:t>Серёжкин А. «Ученик» </a:t>
            </a:r>
          </a:p>
          <a:p>
            <a:pPr marL="457200" indent="-457200">
              <a:buFont typeface="+mj-lt"/>
              <a:buAutoNum type="arabicPeriod"/>
              <a:defRPr/>
            </a:pPr>
            <a:r>
              <a:rPr lang="ru-RU" sz="2000" b="1" dirty="0" err="1">
                <a:solidFill>
                  <a:srgbClr val="002060"/>
                </a:solidFill>
                <a:latin typeface="+mj-lt"/>
              </a:rPr>
              <a:t>Тассиес</a:t>
            </a:r>
            <a:r>
              <a:rPr lang="ru-RU" sz="2000" b="1" dirty="0">
                <a:solidFill>
                  <a:srgbClr val="002060"/>
                </a:solidFill>
                <a:latin typeface="+mj-lt"/>
              </a:rPr>
              <a:t> Х. А. «Украденные имена» </a:t>
            </a:r>
          </a:p>
          <a:p>
            <a:pPr marL="457200" indent="-457200">
              <a:buFont typeface="+mj-lt"/>
              <a:buAutoNum type="arabicPeriod"/>
              <a:defRPr/>
            </a:pPr>
            <a:r>
              <a:rPr lang="ru-RU" sz="2000" b="1" dirty="0">
                <a:solidFill>
                  <a:srgbClr val="002060"/>
                </a:solidFill>
                <a:latin typeface="+mj-lt"/>
              </a:rPr>
              <a:t>Тор А. «Правда или последствия» </a:t>
            </a:r>
          </a:p>
          <a:p>
            <a:pPr marL="457200" indent="-457200">
              <a:buFont typeface="+mj-lt"/>
              <a:buAutoNum type="arabicPeriod"/>
              <a:defRPr/>
            </a:pPr>
            <a:r>
              <a:rPr lang="ru-RU" sz="2000" b="1" dirty="0" err="1">
                <a:solidFill>
                  <a:srgbClr val="002060"/>
                </a:solidFill>
                <a:latin typeface="+mj-lt"/>
              </a:rPr>
              <a:t>Хайасен</a:t>
            </a:r>
            <a:r>
              <a:rPr lang="ru-RU" sz="2000" b="1" dirty="0">
                <a:solidFill>
                  <a:srgbClr val="002060"/>
                </a:solidFill>
                <a:latin typeface="+mj-lt"/>
              </a:rPr>
              <a:t> К. «</a:t>
            </a:r>
            <a:r>
              <a:rPr lang="ru-RU" sz="2000" b="1" dirty="0" err="1">
                <a:solidFill>
                  <a:srgbClr val="002060"/>
                </a:solidFill>
                <a:latin typeface="+mj-lt"/>
              </a:rPr>
              <a:t>У-гу</a:t>
            </a:r>
            <a:r>
              <a:rPr lang="ru-RU" sz="2000" b="1" dirty="0">
                <a:solidFill>
                  <a:srgbClr val="002060"/>
                </a:solidFill>
                <a:latin typeface="+mj-lt"/>
              </a:rPr>
              <a:t>!» </a:t>
            </a:r>
          </a:p>
          <a:p>
            <a:pPr marL="457200" indent="-457200">
              <a:buFont typeface="+mj-lt"/>
              <a:buAutoNum type="arabicPeriod"/>
              <a:defRPr/>
            </a:pPr>
            <a:r>
              <a:rPr lang="ru-RU" sz="2000" b="1" dirty="0">
                <a:solidFill>
                  <a:srgbClr val="002060"/>
                </a:solidFill>
                <a:latin typeface="+mj-lt"/>
              </a:rPr>
              <a:t>Шмидт Г. «Битвы по средам»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98659" name="Содержимое 2"/>
          <p:cNvSpPr>
            <a:spLocks noGrp="1"/>
          </p:cNvSpPr>
          <p:nvPr>
            <p:ph idx="1"/>
          </p:nvPr>
        </p:nvSpPr>
        <p:spPr>
          <a:xfrm>
            <a:off x="0" y="1295400"/>
            <a:ext cx="9144000" cy="5334000"/>
          </a:xfrm>
        </p:spPr>
        <p:txBody>
          <a:bodyPr/>
          <a:lstStyle/>
          <a:p>
            <a:r>
              <a:rPr lang="ru-RU" b="1" smtClean="0">
                <a:solidFill>
                  <a:srgbClr val="002060"/>
                </a:solidFill>
              </a:rPr>
              <a:t>Опросы, анкетирование, анонимный ящик. </a:t>
            </a:r>
          </a:p>
          <a:p>
            <a:r>
              <a:rPr lang="ru-RU" b="1" smtClean="0">
                <a:solidFill>
                  <a:srgbClr val="002060"/>
                </a:solidFill>
              </a:rPr>
              <a:t>Информирование учащихся о том, какие правила приняты в школе, куда можно сообщить о происходящем. </a:t>
            </a:r>
          </a:p>
          <a:p>
            <a:r>
              <a:rPr lang="ru-RU" b="1" smtClean="0">
                <a:solidFill>
                  <a:srgbClr val="002060"/>
                </a:solidFill>
              </a:rPr>
              <a:t>Образец общения от взрослых.</a:t>
            </a:r>
          </a:p>
          <a:p>
            <a:r>
              <a:rPr lang="ru-RU" b="1" smtClean="0">
                <a:solidFill>
                  <a:srgbClr val="002060"/>
                </a:solidFill>
              </a:rPr>
              <a:t>Общие цели группы и распределение вклада участников. </a:t>
            </a:r>
          </a:p>
          <a:p>
            <a:r>
              <a:rPr lang="ru-RU" b="1" smtClean="0">
                <a:solidFill>
                  <a:srgbClr val="002060"/>
                </a:solidFill>
              </a:rPr>
              <a:t>Есть культуры где ошибка простительна, а есть культуры где ошибка непростительна. </a:t>
            </a:r>
          </a:p>
        </p:txBody>
      </p:sp>
      <p:sp>
        <p:nvSpPr>
          <p:cNvPr id="198660" name="Заголовок 1"/>
          <p:cNvSpPr>
            <a:spLocks noGrp="1"/>
          </p:cNvSpPr>
          <p:nvPr>
            <p:ph type="title"/>
          </p:nvPr>
        </p:nvSpPr>
        <p:spPr>
          <a:xfrm>
            <a:off x="0" y="304800"/>
            <a:ext cx="9144000" cy="487363"/>
          </a:xfrm>
        </p:spPr>
        <p:txBody>
          <a:bodyPr/>
          <a:lstStyle/>
          <a:p>
            <a:r>
              <a:rPr lang="ru-RU" b="1" smtClean="0">
                <a:solidFill>
                  <a:srgbClr val="C00000"/>
                </a:solidFill>
              </a:rPr>
              <a:t>БУЛЛИНГ (травля): ПРОФИЛАКТИКА</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3" name="Содержимое 2"/>
          <p:cNvSpPr>
            <a:spLocks noGrp="1"/>
          </p:cNvSpPr>
          <p:nvPr>
            <p:ph idx="1"/>
          </p:nvPr>
        </p:nvSpPr>
        <p:spPr>
          <a:xfrm>
            <a:off x="457200" y="1066800"/>
            <a:ext cx="8686800" cy="5486400"/>
          </a:xfrm>
        </p:spPr>
        <p:txBody>
          <a:bodyPr/>
          <a:lstStyle/>
          <a:p>
            <a:pPr>
              <a:buNone/>
            </a:pPr>
            <a:r>
              <a:rPr lang="ru-RU" sz="2600" b="1" u="sng" dirty="0" smtClean="0">
                <a:solidFill>
                  <a:srgbClr val="002060"/>
                </a:solidFill>
              </a:rPr>
              <a:t>Работа с родителями:</a:t>
            </a:r>
          </a:p>
          <a:p>
            <a:pPr marL="514350" indent="-514350">
              <a:buNone/>
            </a:pPr>
            <a:r>
              <a:rPr lang="ru-RU" sz="2600" dirty="0" smtClean="0">
                <a:solidFill>
                  <a:srgbClr val="002060"/>
                </a:solidFill>
              </a:rPr>
              <a:t>Проведение бесед с родителями в рамках </a:t>
            </a:r>
          </a:p>
          <a:p>
            <a:pPr marL="514350" indent="-514350">
              <a:buFont typeface="Wingdings" pitchFamily="2" charset="2"/>
              <a:buChar char="ü"/>
            </a:pPr>
            <a:r>
              <a:rPr lang="ru-RU" sz="2600" dirty="0" smtClean="0">
                <a:solidFill>
                  <a:srgbClr val="002060"/>
                </a:solidFill>
              </a:rPr>
              <a:t>индивидуальных консультаций, </a:t>
            </a:r>
          </a:p>
          <a:p>
            <a:pPr marL="514350" indent="-514350">
              <a:buFont typeface="Wingdings" pitchFamily="2" charset="2"/>
              <a:buChar char="ü"/>
            </a:pPr>
            <a:r>
              <a:rPr lang="ru-RU" sz="2600" dirty="0" smtClean="0">
                <a:solidFill>
                  <a:srgbClr val="002060"/>
                </a:solidFill>
              </a:rPr>
              <a:t>родительских собраний, </a:t>
            </a:r>
          </a:p>
          <a:p>
            <a:pPr marL="514350" indent="-514350">
              <a:buFont typeface="Wingdings" pitchFamily="2" charset="2"/>
              <a:buChar char="ü"/>
            </a:pPr>
            <a:r>
              <a:rPr lang="ru-RU" sz="2600" dirty="0" smtClean="0">
                <a:solidFill>
                  <a:srgbClr val="002060"/>
                </a:solidFill>
              </a:rPr>
              <a:t>всеобучей и др. </a:t>
            </a:r>
          </a:p>
          <a:p>
            <a:pPr marL="514350" indent="-514350" algn="ctr">
              <a:buNone/>
            </a:pPr>
            <a:r>
              <a:rPr lang="ru-RU" sz="2600" dirty="0" smtClean="0">
                <a:solidFill>
                  <a:srgbClr val="002060"/>
                </a:solidFill>
              </a:rPr>
              <a:t>с целью </a:t>
            </a:r>
          </a:p>
          <a:p>
            <a:pPr marL="0" indent="0">
              <a:buNone/>
            </a:pPr>
            <a:r>
              <a:rPr lang="ru-RU" sz="2600" dirty="0" smtClean="0">
                <a:solidFill>
                  <a:srgbClr val="002060"/>
                </a:solidFill>
              </a:rPr>
              <a:t>повышения уровня их правовой грамотности и психолого-педагогической компетентности по таким вопросам, как </a:t>
            </a:r>
          </a:p>
          <a:p>
            <a:pPr marL="0" indent="0"/>
            <a:r>
              <a:rPr lang="ru-RU" sz="2600" dirty="0" smtClean="0">
                <a:solidFill>
                  <a:srgbClr val="002060"/>
                </a:solidFill>
              </a:rPr>
              <a:t>«Последствия физических наказаний детей», </a:t>
            </a:r>
          </a:p>
          <a:p>
            <a:pPr marL="0" indent="0"/>
            <a:r>
              <a:rPr lang="ru-RU" sz="2600" dirty="0" smtClean="0">
                <a:solidFill>
                  <a:srgbClr val="002060"/>
                </a:solidFill>
              </a:rPr>
              <a:t>«Правильные способы установления границ и норм поведения у детей», </a:t>
            </a:r>
          </a:p>
          <a:p>
            <a:pPr marL="0" indent="0"/>
            <a:r>
              <a:rPr lang="ru-RU" sz="2600" dirty="0" smtClean="0">
                <a:solidFill>
                  <a:srgbClr val="002060"/>
                </a:solidFill>
              </a:rPr>
              <a:t>«Конструктивные стили семейного воспитания» и др.</a:t>
            </a:r>
            <a:endParaRPr lang="ru-RU" sz="2600" dirty="0">
              <a:solidFill>
                <a:srgbClr val="002060"/>
              </a:solidFill>
            </a:endParaRPr>
          </a:p>
        </p:txBody>
      </p:sp>
      <p:sp>
        <p:nvSpPr>
          <p:cNvPr id="5" name="Заголовок 1"/>
          <p:cNvSpPr>
            <a:spLocks noGrp="1"/>
          </p:cNvSpPr>
          <p:nvPr>
            <p:ph type="title"/>
          </p:nvPr>
        </p:nvSpPr>
        <p:spPr>
          <a:xfrm>
            <a:off x="0" y="0"/>
            <a:ext cx="9144000" cy="1143000"/>
          </a:xfrm>
        </p:spPr>
        <p:txBody>
          <a:bodyPr/>
          <a:lstStyle/>
          <a:p>
            <a:r>
              <a:rPr lang="ru-RU" sz="2400" b="1" dirty="0" smtClean="0">
                <a:solidFill>
                  <a:srgbClr val="FF0000"/>
                </a:solidFill>
              </a:rPr>
              <a:t>ОСНОВНЫЕ НАПРАВЛЕНИЯ ПЕРВИЧНОЙ ПРОФИЛАКТИКИ ЖО В ОТНОШЕНИИ ДЕТЕЙ В ОБРАЗОВАТЕЛЬНЫХ УЧРЕЖДЕНИЯХ.</a:t>
            </a:r>
            <a:endParaRPr lang="ru-RU" sz="2400" b="1" dirty="0">
              <a:solidFill>
                <a:srgbClr val="FF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5"/>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194563" name="Содержимое 2"/>
          <p:cNvSpPr>
            <a:spLocks noGrp="1"/>
          </p:cNvSpPr>
          <p:nvPr>
            <p:ph idx="1"/>
          </p:nvPr>
        </p:nvSpPr>
        <p:spPr>
          <a:xfrm>
            <a:off x="762000" y="1905000"/>
            <a:ext cx="8001000" cy="4114800"/>
          </a:xfrm>
        </p:spPr>
        <p:txBody>
          <a:bodyPr/>
          <a:lstStyle/>
          <a:p>
            <a:r>
              <a:rPr lang="ru-RU" sz="4000" b="1" i="1" dirty="0" smtClean="0">
                <a:solidFill>
                  <a:srgbClr val="002060"/>
                </a:solidFill>
              </a:rPr>
              <a:t>На родительском собрании необходимо сообщить, что именно есть в вашей школе для профилактики травли. Чем именно могут помочь родители.</a:t>
            </a:r>
            <a:endParaRPr lang="ru-RU" sz="4000" b="1" dirty="0" smtClean="0">
              <a:solidFill>
                <a:srgbClr val="002060"/>
              </a:solidFill>
            </a:endParaRPr>
          </a:p>
        </p:txBody>
      </p:sp>
      <p:sp>
        <p:nvSpPr>
          <p:cNvPr id="194564" name="Заголовок 1"/>
          <p:cNvSpPr>
            <a:spLocks noGrp="1"/>
          </p:cNvSpPr>
          <p:nvPr>
            <p:ph type="title"/>
          </p:nvPr>
        </p:nvSpPr>
        <p:spPr>
          <a:xfrm>
            <a:off x="0" y="609600"/>
            <a:ext cx="9144000" cy="487363"/>
          </a:xfrm>
        </p:spPr>
        <p:txBody>
          <a:bodyPr/>
          <a:lstStyle/>
          <a:p>
            <a:r>
              <a:rPr lang="ru-RU" b="1" smtClean="0">
                <a:solidFill>
                  <a:srgbClr val="C00000"/>
                </a:solidFill>
              </a:rPr>
              <a:t>БУЛЛИНГ (травля): ПРОФИЛАКТИКА</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34869</TotalTime>
  <Words>7897</Words>
  <Application>Microsoft Office PowerPoint</Application>
  <PresentationFormat>Экран (4:3)</PresentationFormat>
  <Paragraphs>808</Paragraphs>
  <Slides>122</Slides>
  <Notes>13</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122</vt:i4>
      </vt:variant>
    </vt:vector>
  </HeadingPairs>
  <TitlesOfParts>
    <vt:vector size="123" baseType="lpstr">
      <vt:lpstr>Тема Office</vt:lpstr>
      <vt:lpstr>Презентация PowerPoint</vt:lpstr>
      <vt:lpstr>Презентация PowerPoint</vt:lpstr>
      <vt:lpstr>Презентация PowerPoint</vt:lpstr>
      <vt:lpstr>Презентация PowerPoint</vt:lpstr>
      <vt:lpstr>Насилие над детьми</vt:lpstr>
      <vt:lpstr>Презентация PowerPoint</vt:lpstr>
      <vt:lpstr>Презентация PowerPoint</vt:lpstr>
      <vt:lpstr>Что  такое    домашнее насилие?  Какое определение можно дать этому явлению?</vt:lpstr>
      <vt:lpstr>Домашнее насилие</vt:lpstr>
      <vt:lpstr>Презентация PowerPoint</vt:lpstr>
      <vt:lpstr>В домашнем насилии выделяют 4 основных вида:</vt:lpstr>
      <vt:lpstr>Признаки физического насилия над детьми</vt:lpstr>
      <vt:lpstr>В домашнем насилии выделяют 4 основных вида:</vt:lpstr>
      <vt:lpstr>Признаки эмоционально-психологического насилия над детьми</vt:lpstr>
      <vt:lpstr>В домашнем насилии выделяют 4 основных вида:</vt:lpstr>
      <vt:lpstr>Сексуальное насилие над детьми МИФЫ</vt:lpstr>
      <vt:lpstr>Признаки сексуального насилия над детьми</vt:lpstr>
      <vt:lpstr>Признаки сексуального насилия над детьми</vt:lpstr>
      <vt:lpstr>Признаки сексуального насилия над детьми</vt:lpstr>
      <vt:lpstr>Признаки сексуального насилия над детьми</vt:lpstr>
      <vt:lpstr>Признаки сексуального насилия над детьми</vt:lpstr>
      <vt:lpstr>Что делать, если вы видите один или несколько признаков насилия?</vt:lpstr>
      <vt:lpstr>Как реагировать на сообщение ребёнка о насилии. </vt:lpstr>
      <vt:lpstr>Основные принципы проведения опроса детей:</vt:lpstr>
      <vt:lpstr>Признаки, свидетельствующие о достоверности слов ребенка </vt:lpstr>
      <vt:lpstr>В домашнем насилии выделяют 4 основных вида:</vt:lpstr>
      <vt:lpstr>Признаки экономического насилия над детьми</vt:lpstr>
      <vt:lpstr>В домашнем насилии над детьми выделяют отдельно  5 вид:  пренебрежение интересами и нуждами ребенка </vt:lpstr>
      <vt:lpstr>Признаки пренебрежения  интересами и нуждами ребенка</vt:lpstr>
      <vt:lpstr>Последствия  домашнего насилия</vt:lpstr>
      <vt:lpstr>Социальные последствия</vt:lpstr>
      <vt:lpstr>Экономические последствия</vt:lpstr>
      <vt:lpstr>Последствия насилия над детьми</vt:lpstr>
      <vt:lpstr>Презентация PowerPoint</vt:lpstr>
      <vt:lpstr>Презентация PowerPoint</vt:lpstr>
      <vt:lpstr>Презентация PowerPoint</vt:lpstr>
      <vt:lpstr>Последствия для пострадавших</vt:lpstr>
      <vt:lpstr>?</vt:lpstr>
      <vt:lpstr>Презентация PowerPoint</vt:lpstr>
      <vt:lpstr>Презентация PowerPoint</vt:lpstr>
      <vt:lpstr>Особенности домашнего насилия </vt:lpstr>
      <vt:lpstr>Причины, по которым пострадавшие не хотят прибегать к помощи</vt:lpstr>
      <vt:lpstr>МИФЫ и ФАКТЫ о насилии</vt:lpstr>
      <vt:lpstr>МИФЫ  о насилии</vt:lpstr>
      <vt:lpstr>Причины агрессивного поведения</vt:lpstr>
      <vt:lpstr>Причины агрессивного поведения</vt:lpstr>
      <vt:lpstr>Причины агрессивного поведения</vt:lpstr>
      <vt:lpstr>Роль специалистов</vt:lpstr>
      <vt:lpstr>Презентация PowerPoint</vt:lpstr>
      <vt:lpstr>Презентация PowerPoint</vt:lpstr>
      <vt:lpstr>Презентация PowerPoint</vt:lpstr>
      <vt:lpstr>Презентация PowerPoint</vt:lpstr>
      <vt:lpstr>Презентация PowerPoint</vt:lpstr>
      <vt:lpstr>ПРАВОВОЙ СТАТУС РАБОТНИКОВ ОБРАЗОВАНИЯ В УГОЛОВНОМ СУДОПРОИЗВОДСТВЕ. </vt:lpstr>
      <vt:lpstr>ПРАВОВОЙ СТАТУС РАБОТНИКОВ ОБРАЗОВАНИЯ В УГОЛОВНОМ СУДОПРОИЗВОДСТВЕ. </vt:lpstr>
      <vt:lpstr>Выявление фактов ЖО</vt:lpstr>
      <vt:lpstr>Выявление фактов ЖО</vt:lpstr>
      <vt:lpstr>Презентация PowerPoint</vt:lpstr>
      <vt:lpstr>Действия педагогов  после выявления ЖО:</vt:lpstr>
      <vt:lpstr>Действия педагогов  после выявления ЖО:</vt:lpstr>
      <vt:lpstr>Действия педагогов  после выявления ЖО:</vt:lpstr>
      <vt:lpstr>Что мешает специалисту распознать домашнее насилие: </vt:lpstr>
      <vt:lpstr>Собеседование о ДН</vt:lpstr>
      <vt:lpstr>План действия педагога  (интервенция)</vt:lpstr>
      <vt:lpstr> Этапы комплексной межведомственной помощи:</vt:lpstr>
      <vt:lpstr> Этапы комплексной межведомственной помощи:</vt:lpstr>
      <vt:lpstr> Этапы комплексной межведомственной помощи:</vt:lpstr>
      <vt:lpstr> Этапы комплексной межведомственной помощи:</vt:lpstr>
      <vt:lpstr> Этапы комплексной межведомственной помощи:</vt:lpstr>
      <vt:lpstr> Этапы комплексной межведомственной помощи:</vt:lpstr>
      <vt:lpstr> Этапы комплексной межведомственной помощи:</vt:lpstr>
      <vt:lpstr>Специалистам образовательного учреждения необходимо в отношении ребенка, подвергшегося жестокому обращению  </vt:lpstr>
      <vt:lpstr>Специалисты центров психолого-педагогической, медицинской и социальной помощи:</vt:lpstr>
      <vt:lpstr>Презентация PowerPoint</vt:lpstr>
      <vt:lpstr>Презентация PowerPoint</vt:lpstr>
      <vt:lpstr>Международные правовые акты</vt:lpstr>
      <vt:lpstr>ОСНОВНЫЕ НАПРАВЛЕНИЯ ПЕРВИЧНОЙ ПРОФИЛАКТИКИ ЖЕСТОКОГО ОБРАЩЕНИЯ В ОТНОШЕНИИ ДЕТЕЙ В УСЛОВИЯХ ОБРАЗОВАТЕЛЬНОГО УЧРЕЖДЕНИЯ.</vt:lpstr>
      <vt:lpstr>ОСНОВНЫЕ НАПРАВЛЕНИЯ ПЕРВИЧНОЙ ПРОФИЛАКТИКИ ЖО В ОТНОШЕНИИ ДЕТЕЙ В ОБРАЗОВАТЕЛЬНЫХ УЧРЕЖДЕНИЯХ.</vt:lpstr>
      <vt:lpstr>Презентация PowerPoint</vt:lpstr>
      <vt:lpstr>Буллинг. </vt:lpstr>
      <vt:lpstr>Презентация PowerPoint</vt:lpstr>
      <vt:lpstr>БУЛЛИНГ (травля): неудобные чувства</vt:lpstr>
      <vt:lpstr>БУЛЛИНГ (травля):</vt:lpstr>
      <vt:lpstr>Формы буллинга.</vt:lpstr>
      <vt:lpstr>БУЛЛИНГ (травля):</vt:lpstr>
      <vt:lpstr>БУЛЛИНГ (травля):</vt:lpstr>
      <vt:lpstr>Признаки БУЛЛИНГА:</vt:lpstr>
      <vt:lpstr>Метод «ФАРСТА +»</vt:lpstr>
      <vt:lpstr>Метод «ФАРСТА +»</vt:lpstr>
      <vt:lpstr>Метод «ФАРСТА +»</vt:lpstr>
      <vt:lpstr>Метод «ФАРСТА +»  (Опросник к методу Фарста (Приложение к третьему шагу «метода Фарста».</vt:lpstr>
      <vt:lpstr>Метод «ФАРСТА +»: Стратегии оправдания агрессора</vt:lpstr>
      <vt:lpstr>Метод «ФАРСТА +»</vt:lpstr>
      <vt:lpstr>План безопасности</vt:lpstr>
      <vt:lpstr>План безопасности</vt:lpstr>
      <vt:lpstr>Презентация PowerPoint</vt:lpstr>
      <vt:lpstr>БУЛЛИНГ (травля): ПРОФИЛАКТИКА</vt:lpstr>
      <vt:lpstr>ОСНОВНЫЕ НАПРАВЛЕНИЯ ПЕРВИЧНОЙ ПРОФИЛАКТИКИ ЖО В ОТНОШЕНИИ ДЕТЕЙ В ОБРАЗОВАТЕЛЬНЫХ УЧРЕЖДЕНИЯХ.</vt:lpstr>
      <vt:lpstr>БУЛЛИНГ (травля): ПРОФИЛАКТИКА</vt:lpstr>
      <vt:lpstr>БУЛЛИНГ (травля): ПРОФИЛАКТИКА</vt:lpstr>
      <vt:lpstr>БУЛЛИНГ (травля): ПРОФИЛАКТИКА</vt:lpstr>
      <vt:lpstr>Наказание </vt:lpstr>
      <vt:lpstr>НАКАЗАНИЯ</vt:lpstr>
      <vt:lpstr>Виды наказаний</vt:lpstr>
      <vt:lpstr>НАКАЗАНИЯ</vt:lpstr>
      <vt:lpstr>ВМЕСТО НАКАЗАНИЙ</vt:lpstr>
      <vt:lpstr>ВМЕСТО НАКАЗАНИЙ</vt:lpstr>
      <vt:lpstr>Метод естественных последствий</vt:lpstr>
      <vt:lpstr>Метод  естественных последствий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Модель формирования новых навыков у детей – «5 пальцев»</vt:lpstr>
      <vt:lpstr>.</vt:lpstr>
      <vt:lpstr>БУЛЛИНГ (травля): ПРОФИЛАКТИКА</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Ольга</dc:creator>
  <cp:lastModifiedBy>Ладо</cp:lastModifiedBy>
  <cp:revision>1116</cp:revision>
  <cp:lastPrinted>1601-01-01T00:00:00Z</cp:lastPrinted>
  <dcterms:created xsi:type="dcterms:W3CDTF">1601-01-01T00:00:00Z</dcterms:created>
  <dcterms:modified xsi:type="dcterms:W3CDTF">2019-05-20T08:40:10Z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