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90" r:id="rId3"/>
    <p:sldId id="292" r:id="rId4"/>
    <p:sldId id="280" r:id="rId5"/>
    <p:sldId id="299" r:id="rId6"/>
    <p:sldId id="295" r:id="rId7"/>
    <p:sldId id="287" r:id="rId8"/>
    <p:sldId id="296" r:id="rId9"/>
    <p:sldId id="282" r:id="rId10"/>
    <p:sldId id="300" r:id="rId11"/>
    <p:sldId id="386" r:id="rId12"/>
    <p:sldId id="383" r:id="rId13"/>
  </p:sldIdLst>
  <p:sldSz cx="17614900" cy="9907588"/>
  <p:notesSz cx="6858000" cy="9144000"/>
  <p:defaultTextStyle>
    <a:defPPr marL="0" marR="0" indent="0" algn="l" defTabSz="110578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77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064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90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76446" algn="ctr" defTabSz="7064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90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552892" algn="ctr" defTabSz="7064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90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829338" algn="ctr" defTabSz="7064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90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105784" algn="ctr" defTabSz="7064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90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382230" algn="ctr" defTabSz="7064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90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658676" algn="ctr" defTabSz="7064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90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935122" algn="ctr" defTabSz="7064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90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2211568" algn="ctr" defTabSz="7064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902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5931" userDrawn="1">
          <p15:clr>
            <a:srgbClr val="A4A3A4"/>
          </p15:clr>
        </p15:guide>
        <p15:guide id="2" pos="26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0B8"/>
    <a:srgbClr val="009DDC"/>
    <a:srgbClr val="963F90"/>
    <a:srgbClr val="92278F"/>
    <a:srgbClr val="7F3F98"/>
    <a:srgbClr val="F7941E"/>
    <a:srgbClr val="08BFC5"/>
    <a:srgbClr val="39B54A"/>
    <a:srgbClr val="F66560"/>
    <a:srgbClr val="007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6" autoAdjust="0"/>
    <p:restoredTop sz="93672"/>
  </p:normalViewPr>
  <p:slideViewPr>
    <p:cSldViewPr snapToGrid="0" showGuides="1">
      <p:cViewPr varScale="1">
        <p:scale>
          <a:sx n="75" d="100"/>
          <a:sy n="75" d="100"/>
        </p:scale>
        <p:origin x="846" y="66"/>
      </p:cViewPr>
      <p:guideLst>
        <p:guide orient="horz" pos="5931"/>
        <p:guide pos="26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9784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52892" latinLnBrk="0">
      <a:lnSpc>
        <a:spcPct val="117999"/>
      </a:lnSpc>
      <a:defRPr sz="2660">
        <a:latin typeface="Helvetica Neue"/>
        <a:ea typeface="Helvetica Neue"/>
        <a:cs typeface="Helvetica Neue"/>
        <a:sym typeface="Helvetica Neue"/>
      </a:defRPr>
    </a:lvl1pPr>
    <a:lvl2pPr indent="276446" defTabSz="552892" latinLnBrk="0">
      <a:lnSpc>
        <a:spcPct val="117999"/>
      </a:lnSpc>
      <a:defRPr sz="2660">
        <a:latin typeface="Helvetica Neue"/>
        <a:ea typeface="Helvetica Neue"/>
        <a:cs typeface="Helvetica Neue"/>
        <a:sym typeface="Helvetica Neue"/>
      </a:defRPr>
    </a:lvl2pPr>
    <a:lvl3pPr indent="552892" defTabSz="552892" latinLnBrk="0">
      <a:lnSpc>
        <a:spcPct val="117999"/>
      </a:lnSpc>
      <a:defRPr sz="2660">
        <a:latin typeface="Helvetica Neue"/>
        <a:ea typeface="Helvetica Neue"/>
        <a:cs typeface="Helvetica Neue"/>
        <a:sym typeface="Helvetica Neue"/>
      </a:defRPr>
    </a:lvl3pPr>
    <a:lvl4pPr indent="829338" defTabSz="552892" latinLnBrk="0">
      <a:lnSpc>
        <a:spcPct val="117999"/>
      </a:lnSpc>
      <a:defRPr sz="2660">
        <a:latin typeface="Helvetica Neue"/>
        <a:ea typeface="Helvetica Neue"/>
        <a:cs typeface="Helvetica Neue"/>
        <a:sym typeface="Helvetica Neue"/>
      </a:defRPr>
    </a:lvl4pPr>
    <a:lvl5pPr indent="1105784" defTabSz="552892" latinLnBrk="0">
      <a:lnSpc>
        <a:spcPct val="117999"/>
      </a:lnSpc>
      <a:defRPr sz="2660">
        <a:latin typeface="Helvetica Neue"/>
        <a:ea typeface="Helvetica Neue"/>
        <a:cs typeface="Helvetica Neue"/>
        <a:sym typeface="Helvetica Neue"/>
      </a:defRPr>
    </a:lvl5pPr>
    <a:lvl6pPr indent="1382230" defTabSz="552892" latinLnBrk="0">
      <a:lnSpc>
        <a:spcPct val="117999"/>
      </a:lnSpc>
      <a:defRPr sz="2660">
        <a:latin typeface="Helvetica Neue"/>
        <a:ea typeface="Helvetica Neue"/>
        <a:cs typeface="Helvetica Neue"/>
        <a:sym typeface="Helvetica Neue"/>
      </a:defRPr>
    </a:lvl6pPr>
    <a:lvl7pPr indent="1658676" defTabSz="552892" latinLnBrk="0">
      <a:lnSpc>
        <a:spcPct val="117999"/>
      </a:lnSpc>
      <a:defRPr sz="2660">
        <a:latin typeface="Helvetica Neue"/>
        <a:ea typeface="Helvetica Neue"/>
        <a:cs typeface="Helvetica Neue"/>
        <a:sym typeface="Helvetica Neue"/>
      </a:defRPr>
    </a:lvl7pPr>
    <a:lvl8pPr indent="1935122" defTabSz="552892" latinLnBrk="0">
      <a:lnSpc>
        <a:spcPct val="117999"/>
      </a:lnSpc>
      <a:defRPr sz="2660">
        <a:latin typeface="Helvetica Neue"/>
        <a:ea typeface="Helvetica Neue"/>
        <a:cs typeface="Helvetica Neue"/>
        <a:sym typeface="Helvetica Neue"/>
      </a:defRPr>
    </a:lvl8pPr>
    <a:lvl9pPr indent="2211568" defTabSz="552892" latinLnBrk="0">
      <a:lnSpc>
        <a:spcPct val="117999"/>
      </a:lnSpc>
      <a:defRPr sz="266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20205" y="1664165"/>
            <a:ext cx="14174490" cy="335413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20205" y="5121501"/>
            <a:ext cx="14174490" cy="114814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58"/>
            </a:lvl1pPr>
            <a:lvl2pPr marL="0" indent="0" algn="ctr">
              <a:spcBef>
                <a:spcPts val="0"/>
              </a:spcBef>
              <a:buSzTx/>
              <a:buNone/>
              <a:defRPr sz="3758"/>
            </a:lvl2pPr>
            <a:lvl3pPr marL="0" indent="0" algn="ctr">
              <a:spcBef>
                <a:spcPts val="0"/>
              </a:spcBef>
              <a:buSzTx/>
              <a:buNone/>
              <a:defRPr sz="3758"/>
            </a:lvl3pPr>
            <a:lvl4pPr marL="0" indent="0" algn="ctr">
              <a:spcBef>
                <a:spcPts val="0"/>
              </a:spcBef>
              <a:buSzTx/>
              <a:buNone/>
              <a:defRPr sz="3758"/>
            </a:lvl4pPr>
            <a:lvl5pPr marL="0" indent="0" algn="ctr">
              <a:spcBef>
                <a:spcPts val="0"/>
              </a:spcBef>
              <a:buSzTx/>
              <a:buNone/>
              <a:defRPr sz="3758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25584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20205" y="3276729"/>
            <a:ext cx="14174490" cy="335413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9099885" y="645025"/>
            <a:ext cx="7224861" cy="83466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90154" y="645026"/>
            <a:ext cx="7224861" cy="4050759"/>
          </a:xfrm>
          <a:prstGeom prst="rect">
            <a:avLst/>
          </a:prstGeom>
        </p:spPr>
        <p:txBody>
          <a:bodyPr anchor="b"/>
          <a:lstStyle>
            <a:lvl1pPr>
              <a:defRPr sz="6095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90154" y="4798988"/>
            <a:ext cx="7224861" cy="417976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58"/>
            </a:lvl1pPr>
            <a:lvl2pPr marL="0" indent="0" algn="ctr">
              <a:spcBef>
                <a:spcPts val="0"/>
              </a:spcBef>
              <a:buSzTx/>
              <a:buNone/>
              <a:defRPr sz="3758"/>
            </a:lvl2pPr>
            <a:lvl3pPr marL="0" indent="0" algn="ctr">
              <a:spcBef>
                <a:spcPts val="0"/>
              </a:spcBef>
              <a:buSzTx/>
              <a:buNone/>
              <a:defRPr sz="3758"/>
            </a:lvl3pPr>
            <a:lvl4pPr marL="0" indent="0" algn="ctr">
              <a:spcBef>
                <a:spcPts val="0"/>
              </a:spcBef>
              <a:buSzTx/>
              <a:buNone/>
              <a:defRPr sz="3758"/>
            </a:lvl4pPr>
            <a:lvl5pPr marL="0" indent="0" algn="ctr">
              <a:spcBef>
                <a:spcPts val="0"/>
              </a:spcBef>
              <a:buSzTx/>
              <a:buNone/>
              <a:defRPr sz="3758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9099885" y="2631703"/>
            <a:ext cx="7224861" cy="6385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290154" y="2631703"/>
            <a:ext cx="7224861" cy="6385750"/>
          </a:xfrm>
          <a:prstGeom prst="rect">
            <a:avLst/>
          </a:prstGeom>
        </p:spPr>
        <p:txBody>
          <a:bodyPr/>
          <a:lstStyle>
            <a:lvl1pPr marL="348312" indent="-348312">
              <a:spcBef>
                <a:spcPts val="3251"/>
              </a:spcBef>
              <a:defRPr sz="2844"/>
            </a:lvl1pPr>
            <a:lvl2pPr marL="696623" indent="-348312">
              <a:spcBef>
                <a:spcPts val="3251"/>
              </a:spcBef>
              <a:defRPr sz="2844"/>
            </a:lvl2pPr>
            <a:lvl3pPr marL="1044935" indent="-348312">
              <a:spcBef>
                <a:spcPts val="3251"/>
              </a:spcBef>
              <a:defRPr sz="2844"/>
            </a:lvl3pPr>
            <a:lvl4pPr marL="1393247" indent="-348312">
              <a:spcBef>
                <a:spcPts val="3251"/>
              </a:spcBef>
              <a:defRPr sz="2844"/>
            </a:lvl4pPr>
            <a:lvl5pPr marL="1741558" indent="-348312">
              <a:spcBef>
                <a:spcPts val="3251"/>
              </a:spcBef>
              <a:defRPr sz="2844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21726" y="9443170"/>
            <a:ext cx="362279" cy="35266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90154" y="1290051"/>
            <a:ext cx="15034592" cy="7327487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9099885" y="5173103"/>
            <a:ext cx="7224861" cy="38314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9099885" y="903035"/>
            <a:ext cx="7224861" cy="38314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1290154" y="903037"/>
            <a:ext cx="7224861" cy="81015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720205" y="6463153"/>
            <a:ext cx="14174490" cy="4793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38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720205" y="4326336"/>
            <a:ext cx="14174490" cy="63569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54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90154" y="258010"/>
            <a:ext cx="15034592" cy="219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90154" y="2631703"/>
            <a:ext cx="15034592" cy="638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21726" y="9443171"/>
            <a:ext cx="362279" cy="3526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ctr" defTabSz="5934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2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934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2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934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2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934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2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934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2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934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2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934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2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934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2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934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2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51515" marR="0" indent="-451515" algn="l" defTabSz="593419" rtl="0" latinLnBrk="0">
        <a:lnSpc>
          <a:spcPct val="100000"/>
        </a:lnSpc>
        <a:spcBef>
          <a:spcPts val="4266"/>
        </a:spcBef>
        <a:spcAft>
          <a:spcPts val="0"/>
        </a:spcAft>
        <a:buClrTx/>
        <a:buSzPct val="145000"/>
        <a:buFontTx/>
        <a:buChar char="•"/>
        <a:tabLst/>
        <a:defRPr sz="3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903030" marR="0" indent="-451515" algn="l" defTabSz="593419" rtl="0" latinLnBrk="0">
        <a:lnSpc>
          <a:spcPct val="100000"/>
        </a:lnSpc>
        <a:spcBef>
          <a:spcPts val="4266"/>
        </a:spcBef>
        <a:spcAft>
          <a:spcPts val="0"/>
        </a:spcAft>
        <a:buClrTx/>
        <a:buSzPct val="145000"/>
        <a:buFontTx/>
        <a:buChar char="•"/>
        <a:tabLst/>
        <a:defRPr sz="3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54545" marR="0" indent="-451515" algn="l" defTabSz="593419" rtl="0" latinLnBrk="0">
        <a:lnSpc>
          <a:spcPct val="100000"/>
        </a:lnSpc>
        <a:spcBef>
          <a:spcPts val="4266"/>
        </a:spcBef>
        <a:spcAft>
          <a:spcPts val="0"/>
        </a:spcAft>
        <a:buClrTx/>
        <a:buSzPct val="145000"/>
        <a:buFontTx/>
        <a:buChar char="•"/>
        <a:tabLst/>
        <a:defRPr sz="3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806060" marR="0" indent="-451515" algn="l" defTabSz="593419" rtl="0" latinLnBrk="0">
        <a:lnSpc>
          <a:spcPct val="100000"/>
        </a:lnSpc>
        <a:spcBef>
          <a:spcPts val="4266"/>
        </a:spcBef>
        <a:spcAft>
          <a:spcPts val="0"/>
        </a:spcAft>
        <a:buClrTx/>
        <a:buSzPct val="145000"/>
        <a:buFontTx/>
        <a:buChar char="•"/>
        <a:tabLst/>
        <a:defRPr sz="3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57575" marR="0" indent="-451515" algn="l" defTabSz="593419" rtl="0" latinLnBrk="0">
        <a:lnSpc>
          <a:spcPct val="100000"/>
        </a:lnSpc>
        <a:spcBef>
          <a:spcPts val="4266"/>
        </a:spcBef>
        <a:spcAft>
          <a:spcPts val="0"/>
        </a:spcAft>
        <a:buClrTx/>
        <a:buSzPct val="145000"/>
        <a:buFontTx/>
        <a:buChar char="•"/>
        <a:tabLst/>
        <a:defRPr sz="3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709091" marR="0" indent="-451515" algn="l" defTabSz="593419" rtl="0" latinLnBrk="0">
        <a:lnSpc>
          <a:spcPct val="100000"/>
        </a:lnSpc>
        <a:spcBef>
          <a:spcPts val="4266"/>
        </a:spcBef>
        <a:spcAft>
          <a:spcPts val="0"/>
        </a:spcAft>
        <a:buClrTx/>
        <a:buSzPct val="145000"/>
        <a:buFontTx/>
        <a:buChar char="•"/>
        <a:tabLst/>
        <a:defRPr sz="3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60606" marR="0" indent="-451515" algn="l" defTabSz="593419" rtl="0" latinLnBrk="0">
        <a:lnSpc>
          <a:spcPct val="100000"/>
        </a:lnSpc>
        <a:spcBef>
          <a:spcPts val="4266"/>
        </a:spcBef>
        <a:spcAft>
          <a:spcPts val="0"/>
        </a:spcAft>
        <a:buClrTx/>
        <a:buSzPct val="145000"/>
        <a:buFontTx/>
        <a:buChar char="•"/>
        <a:tabLst/>
        <a:defRPr sz="3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612121" marR="0" indent="-451515" algn="l" defTabSz="593419" rtl="0" latinLnBrk="0">
        <a:lnSpc>
          <a:spcPct val="100000"/>
        </a:lnSpc>
        <a:spcBef>
          <a:spcPts val="4266"/>
        </a:spcBef>
        <a:spcAft>
          <a:spcPts val="0"/>
        </a:spcAft>
        <a:buClrTx/>
        <a:buSzPct val="145000"/>
        <a:buFontTx/>
        <a:buChar char="•"/>
        <a:tabLst/>
        <a:defRPr sz="3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63636" marR="0" indent="-451515" algn="l" defTabSz="593419" rtl="0" latinLnBrk="0">
        <a:lnSpc>
          <a:spcPct val="100000"/>
        </a:lnSpc>
        <a:spcBef>
          <a:spcPts val="4266"/>
        </a:spcBef>
        <a:spcAft>
          <a:spcPts val="0"/>
        </a:spcAft>
        <a:buClrTx/>
        <a:buSzPct val="145000"/>
        <a:buFontTx/>
        <a:buChar char="•"/>
        <a:tabLst/>
        <a:defRPr sz="3251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934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32208" algn="ctr" defTabSz="5934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64416" algn="ctr" defTabSz="5934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96623" algn="ctr" defTabSz="5934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28831" algn="ctr" defTabSz="5934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61039" algn="ctr" defTabSz="5934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93247" algn="ctr" defTabSz="5934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25454" algn="ctr" defTabSz="5934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57663" algn="ctr" defTabSz="5934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svg"/><Relationship Id="rId7" Type="http://schemas.openxmlformats.org/officeDocument/2006/relationships/image" Target="../media/image4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29.svg"/><Relationship Id="rId4" Type="http://schemas.openxmlformats.org/officeDocument/2006/relationships/image" Target="../media/image42.png"/><Relationship Id="rId9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5.svg"/><Relationship Id="rId3" Type="http://schemas.openxmlformats.org/officeDocument/2006/relationships/image" Target="../media/image9.svg"/><Relationship Id="rId7" Type="http://schemas.openxmlformats.org/officeDocument/2006/relationships/image" Target="../media/image41.svg"/><Relationship Id="rId12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17.svg"/><Relationship Id="rId5" Type="http://schemas.openxmlformats.org/officeDocument/2006/relationships/image" Target="../media/image29.svg"/><Relationship Id="rId10" Type="http://schemas.openxmlformats.org/officeDocument/2006/relationships/image" Target="../media/image16.png"/><Relationship Id="rId4" Type="http://schemas.openxmlformats.org/officeDocument/2006/relationships/image" Target="../media/image42.png"/><Relationship Id="rId9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19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svg"/><Relationship Id="rId7" Type="http://schemas.openxmlformats.org/officeDocument/2006/relationships/image" Target="../media/image3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svg"/><Relationship Id="rId7" Type="http://schemas.openxmlformats.org/officeDocument/2006/relationships/image" Target="../media/image3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11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4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29.sv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0DC2CF-4808-4B31-9BB4-001906EC7589}"/>
              </a:ext>
            </a:extLst>
          </p:cNvPr>
          <p:cNvSpPr/>
          <p:nvPr/>
        </p:nvSpPr>
        <p:spPr>
          <a:xfrm>
            <a:off x="0" y="0"/>
            <a:ext cx="17613314" cy="9907588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51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37C66E-AEED-4ED8-AC80-5DF43CE98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204" y="-1425296"/>
            <a:ext cx="3189544" cy="127581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F9F1FE-5CC8-4DD7-9D46-6DDF51811A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4234"/>
          <a:stretch/>
        </p:blipFill>
        <p:spPr>
          <a:xfrm>
            <a:off x="8913182" y="-3"/>
            <a:ext cx="8740332" cy="99075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983128-5DB2-4B5F-B8E7-65192027BE18}"/>
              </a:ext>
            </a:extLst>
          </p:cNvPr>
          <p:cNvSpPr txBox="1"/>
          <p:nvPr/>
        </p:nvSpPr>
        <p:spPr>
          <a:xfrm>
            <a:off x="8299677" y="8762238"/>
            <a:ext cx="1355019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25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Москва</a:t>
            </a:r>
          </a:p>
          <a:p>
            <a:pPr algn="ctr"/>
            <a:r>
              <a:rPr lang="ru-RU" sz="1625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2021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A637A2-777C-4E7F-B169-EE8B87141B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09698" y="246263"/>
            <a:ext cx="3453763" cy="94150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3AA9DB-2AEC-4D71-BB2C-1025BDE8530B}"/>
              </a:ext>
            </a:extLst>
          </p:cNvPr>
          <p:cNvSpPr txBox="1"/>
          <p:nvPr/>
        </p:nvSpPr>
        <p:spPr>
          <a:xfrm>
            <a:off x="1954054" y="4593252"/>
            <a:ext cx="13705204" cy="2093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334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ПЕРСОНИФИЦИРОВАННОЕ </a:t>
            </a:r>
          </a:p>
          <a:p>
            <a:r>
              <a:rPr lang="ru-RU" sz="4334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ФИНАНСИРОВАНИЕ ДОПОЛНИТЕЛЬНОГО ОБРАЗОВАНИЯ ДЕТЕЙ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368E45-6EEC-4BCD-A82B-EDE99488E9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05" y="943979"/>
            <a:ext cx="3453764" cy="29625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FB2256F1-2DA4-3544-BEEC-DC88AB49E99A}"/>
              </a:ext>
            </a:extLst>
          </p:cNvPr>
          <p:cNvCxnSpPr>
            <a:cxnSpLocks/>
          </p:cNvCxnSpPr>
          <p:nvPr/>
        </p:nvCxnSpPr>
        <p:spPr>
          <a:xfrm>
            <a:off x="3239830" y="8458089"/>
            <a:ext cx="13660241" cy="0"/>
          </a:xfrm>
          <a:prstGeom prst="straightConnector1">
            <a:avLst/>
          </a:prstGeom>
          <a:noFill/>
          <a:ln w="50800" cap="flat">
            <a:solidFill>
              <a:srgbClr val="92278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/>
          <p:cNvSpPr txBox="1"/>
          <p:nvPr/>
        </p:nvSpPr>
        <p:spPr>
          <a:xfrm>
            <a:off x="2126468" y="2222298"/>
            <a:ext cx="13524114" cy="1766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1602" tIns="51602" rIns="51602" bIns="51602" numCol="1" spcCol="38100" rtlCol="0" anchor="ctr">
            <a:spAutoFit/>
          </a:bodyPr>
          <a:lstStyle/>
          <a:p>
            <a:pPr algn="l" defTabSz="593419"/>
            <a:r>
              <a:rPr lang="ru-RU" sz="2700" b="0" dirty="0">
                <a:solidFill>
                  <a:schemeClr val="tx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По окончании срока действия договора об образовании, его действие продлевается до момента окончания периода обучения по дополнительной общеобразовательной программе. </a:t>
            </a:r>
          </a:p>
          <a:p>
            <a:pPr algn="l" defTabSz="593419"/>
            <a:endParaRPr lang="ru-RU" sz="2700" b="0" dirty="0">
              <a:solidFill>
                <a:schemeClr val="tx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8646438-0E37-49D1-A24D-539AC7716132}"/>
              </a:ext>
            </a:extLst>
          </p:cNvPr>
          <p:cNvSpPr/>
          <p:nvPr/>
        </p:nvSpPr>
        <p:spPr>
          <a:xfrm>
            <a:off x="793" y="1"/>
            <a:ext cx="17613314" cy="1760221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5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DB0E5A-654B-4685-8526-EB0A2A9B0A7E}"/>
              </a:ext>
            </a:extLst>
          </p:cNvPr>
          <p:cNvSpPr txBox="1"/>
          <p:nvPr/>
        </p:nvSpPr>
        <p:spPr>
          <a:xfrm>
            <a:off x="3553439" y="555301"/>
            <a:ext cx="12639999" cy="7175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ПРОЛОНГАЦИЯ ДОГОВОРОВ ОБ ОБРАЗОВАНИИ</a:t>
            </a:r>
            <a:endParaRPr lang="ru-RU" sz="4000" b="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67BDF20-1660-4E4C-AAB9-D287B610E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" y="-15728"/>
            <a:ext cx="4068947" cy="23822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3AD0AE8-C20E-46F2-8E92-420018050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143" y="4232641"/>
            <a:ext cx="1934280" cy="2844048"/>
          </a:xfrm>
          <a:prstGeom prst="rect">
            <a:avLst/>
          </a:prstGeom>
        </p:spPr>
      </p:pic>
      <p:sp>
        <p:nvSpPr>
          <p:cNvPr id="30" name="Загнутый угол 16">
            <a:extLst>
              <a:ext uri="{FF2B5EF4-FFF2-40B4-BE49-F238E27FC236}">
                <a16:creationId xmlns:a16="http://schemas.microsoft.com/office/drawing/2014/main" id="{EDC32B2E-3474-49A0-B547-594CD9C25B6F}"/>
              </a:ext>
            </a:extLst>
          </p:cNvPr>
          <p:cNvSpPr/>
          <p:nvPr/>
        </p:nvSpPr>
        <p:spPr>
          <a:xfrm>
            <a:off x="1151858" y="7413036"/>
            <a:ext cx="1273440" cy="724377"/>
          </a:xfrm>
          <a:prstGeom prst="foldedCorner">
            <a:avLst/>
          </a:prstGeom>
          <a:solidFill>
            <a:srgbClr val="4467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9888" tIns="69888" rIns="69888" bIns="69888" numCol="1" spcCol="38100" rtlCol="0" anchor="ctr">
            <a:spAutoFit/>
          </a:bodyPr>
          <a:lstStyle/>
          <a:p>
            <a:r>
              <a:rPr lang="ru-RU" sz="3027" b="0" dirty="0">
                <a:solidFill>
                  <a:srgbClr val="FFFFFF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01.09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E99A8FD-829C-4AF8-A5A3-DA8F387AA5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41156" y="6928887"/>
            <a:ext cx="1208527" cy="120852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9875C1-DD75-4F60-A9BD-004C426651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35232" y="5379460"/>
            <a:ext cx="934509" cy="1059802"/>
          </a:xfrm>
          <a:prstGeom prst="rect">
            <a:avLst/>
          </a:prstGeom>
        </p:spPr>
      </p:pic>
      <p:sp>
        <p:nvSpPr>
          <p:cNvPr id="33" name="Загнутый угол 16">
            <a:extLst>
              <a:ext uri="{FF2B5EF4-FFF2-40B4-BE49-F238E27FC236}">
                <a16:creationId xmlns:a16="http://schemas.microsoft.com/office/drawing/2014/main" id="{5EB353BA-25F1-4D41-B862-AC40A3EEBDFA}"/>
              </a:ext>
            </a:extLst>
          </p:cNvPr>
          <p:cNvSpPr/>
          <p:nvPr/>
        </p:nvSpPr>
        <p:spPr>
          <a:xfrm>
            <a:off x="10145043" y="7320547"/>
            <a:ext cx="1273440" cy="724377"/>
          </a:xfrm>
          <a:prstGeom prst="foldedCorner">
            <a:avLst/>
          </a:prstGeom>
          <a:solidFill>
            <a:srgbClr val="4467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9888" tIns="69888" rIns="69888" bIns="69888" numCol="1" spcCol="38100" rtlCol="0" anchor="ctr">
            <a:spAutoFit/>
          </a:bodyPr>
          <a:lstStyle/>
          <a:p>
            <a:r>
              <a:rPr lang="ru-RU" sz="3027" b="0" dirty="0">
                <a:solidFill>
                  <a:srgbClr val="FFFFFF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31.12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AE7BF0-AC18-4409-9920-0C124B1D4E8B}"/>
              </a:ext>
            </a:extLst>
          </p:cNvPr>
          <p:cNvSpPr/>
          <p:nvPr/>
        </p:nvSpPr>
        <p:spPr>
          <a:xfrm>
            <a:off x="4616478" y="4655132"/>
            <a:ext cx="32527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419"/>
            <a:r>
              <a:rPr lang="ru-RU" sz="28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Начало обучения по программе, срок окончания которой 31.05.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056A3A-B257-4314-8240-661DE258557A}"/>
              </a:ext>
            </a:extLst>
          </p:cNvPr>
          <p:cNvSpPr/>
          <p:nvPr/>
        </p:nvSpPr>
        <p:spPr>
          <a:xfrm>
            <a:off x="8888525" y="4655132"/>
            <a:ext cx="37864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419"/>
            <a:r>
              <a:rPr lang="ru-RU" sz="28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Окончание срока действия программы ПФ </a:t>
            </a:r>
            <a:endParaRPr lang="en-US" sz="2800" b="0" dirty="0">
              <a:solidFill>
                <a:srgbClr val="963F90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  <a:p>
            <a:pPr defTabSz="593419"/>
            <a:r>
              <a:rPr lang="ru-RU" sz="28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 средств сертификата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53BF43-F7DD-407C-AA1B-888B599B3E64}"/>
              </a:ext>
            </a:extLst>
          </p:cNvPr>
          <p:cNvSpPr/>
          <p:nvPr/>
        </p:nvSpPr>
        <p:spPr>
          <a:xfrm>
            <a:off x="13201387" y="4655132"/>
            <a:ext cx="4065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419"/>
            <a:r>
              <a:rPr lang="ru-RU" sz="28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Пролонгация договора об образовании, начисление средств на сертификат</a:t>
            </a:r>
          </a:p>
        </p:txBody>
      </p:sp>
      <p:sp>
        <p:nvSpPr>
          <p:cNvPr id="35" name="Загнутый угол 16">
            <a:extLst>
              <a:ext uri="{FF2B5EF4-FFF2-40B4-BE49-F238E27FC236}">
                <a16:creationId xmlns:a16="http://schemas.microsoft.com/office/drawing/2014/main" id="{C6357627-EC66-4B8C-A4A7-7551379AC3F5}"/>
              </a:ext>
            </a:extLst>
          </p:cNvPr>
          <p:cNvSpPr/>
          <p:nvPr/>
        </p:nvSpPr>
        <p:spPr>
          <a:xfrm>
            <a:off x="14597493" y="7319465"/>
            <a:ext cx="1273440" cy="724377"/>
          </a:xfrm>
          <a:prstGeom prst="foldedCorner">
            <a:avLst/>
          </a:prstGeom>
          <a:solidFill>
            <a:srgbClr val="4467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9888" tIns="69888" rIns="69888" bIns="69888" numCol="1" spcCol="38100" rtlCol="0" anchor="ctr">
            <a:spAutoFit/>
          </a:bodyPr>
          <a:lstStyle/>
          <a:p>
            <a:r>
              <a:rPr lang="en-US" sz="3027" b="0" dirty="0">
                <a:solidFill>
                  <a:srgbClr val="FFFFFF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01</a:t>
            </a:r>
            <a:r>
              <a:rPr lang="ru-RU" sz="3027" b="0" dirty="0">
                <a:solidFill>
                  <a:srgbClr val="FFFFFF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.</a:t>
            </a:r>
            <a:r>
              <a:rPr lang="en-US" sz="3027" b="0" dirty="0">
                <a:solidFill>
                  <a:srgbClr val="FFFFFF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01</a:t>
            </a:r>
            <a:endParaRPr lang="ru-RU" sz="3027" b="0" dirty="0">
              <a:solidFill>
                <a:srgbClr val="FFFFFF"/>
              </a:solidFill>
              <a:latin typeface="PT_Russia Text" panose="02000503000000020004" pitchFamily="2" charset="0"/>
              <a:ea typeface="PT_Russia Text" panose="02000503000000020004" pitchFamily="2" charset="0"/>
              <a:sym typeface="Helvetica Neue Medium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D21C9F8D-4B5A-4C44-9502-96767404EA20}"/>
              </a:ext>
            </a:extLst>
          </p:cNvPr>
          <p:cNvSpPr/>
          <p:nvPr/>
        </p:nvSpPr>
        <p:spPr>
          <a:xfrm>
            <a:off x="4249683" y="4509734"/>
            <a:ext cx="3731119" cy="2457305"/>
          </a:xfrm>
          <a:prstGeom prst="roundRect">
            <a:avLst/>
          </a:prstGeom>
          <a:noFill/>
          <a:ln w="38100" cap="flat">
            <a:solidFill>
              <a:srgbClr val="4C70B8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0CB5C252-72DE-4144-A95E-0FCA7FB3A3F1}"/>
              </a:ext>
            </a:extLst>
          </p:cNvPr>
          <p:cNvSpPr/>
          <p:nvPr/>
        </p:nvSpPr>
        <p:spPr>
          <a:xfrm>
            <a:off x="8962375" y="4519810"/>
            <a:ext cx="3546617" cy="2457305"/>
          </a:xfrm>
          <a:prstGeom prst="roundRect">
            <a:avLst/>
          </a:prstGeom>
          <a:noFill/>
          <a:ln w="38100" cap="flat">
            <a:solidFill>
              <a:srgbClr val="4C70B8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D585A10C-C062-4E90-9B8A-32388B4817F4}"/>
              </a:ext>
            </a:extLst>
          </p:cNvPr>
          <p:cNvSpPr/>
          <p:nvPr/>
        </p:nvSpPr>
        <p:spPr>
          <a:xfrm>
            <a:off x="13340551" y="4519810"/>
            <a:ext cx="3731119" cy="2457305"/>
          </a:xfrm>
          <a:prstGeom prst="roundRect">
            <a:avLst/>
          </a:prstGeom>
          <a:noFill/>
          <a:ln w="38100" cap="flat">
            <a:solidFill>
              <a:srgbClr val="4C70B8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C86AC1A-6CB3-4E47-9668-DAC2418603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80802" y="5382716"/>
            <a:ext cx="907723" cy="105980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39ACC2D-162A-4A53-94BF-CD506EF90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508992" y="5379460"/>
            <a:ext cx="831559" cy="10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212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FB2256F1-2DA4-3544-BEEC-DC88AB49E99A}"/>
              </a:ext>
            </a:extLst>
          </p:cNvPr>
          <p:cNvCxnSpPr>
            <a:cxnSpLocks/>
          </p:cNvCxnSpPr>
          <p:nvPr/>
        </p:nvCxnSpPr>
        <p:spPr>
          <a:xfrm>
            <a:off x="3239830" y="8458089"/>
            <a:ext cx="13660241" cy="0"/>
          </a:xfrm>
          <a:prstGeom prst="straightConnector1">
            <a:avLst/>
          </a:prstGeom>
          <a:noFill/>
          <a:ln w="50800" cap="flat">
            <a:solidFill>
              <a:srgbClr val="92278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/>
          <p:cNvSpPr txBox="1"/>
          <p:nvPr/>
        </p:nvSpPr>
        <p:spPr>
          <a:xfrm>
            <a:off x="2126468" y="2430047"/>
            <a:ext cx="13524114" cy="1350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1602" tIns="51602" rIns="51602" bIns="51602" numCol="1" spcCol="38100" rtlCol="0" anchor="ctr">
            <a:spAutoFit/>
          </a:bodyPr>
          <a:lstStyle/>
          <a:p>
            <a:pPr algn="l" defTabSz="593419"/>
            <a:r>
              <a:rPr lang="ru-RU" sz="2700" b="0" dirty="0">
                <a:solidFill>
                  <a:schemeClr val="tx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Доплата за счет средств потребителя осуществляется при следующих обстоятельствах. </a:t>
            </a:r>
          </a:p>
          <a:p>
            <a:pPr algn="l" defTabSz="593419"/>
            <a:endParaRPr lang="ru-RU" sz="2700" b="0" dirty="0">
              <a:solidFill>
                <a:schemeClr val="tx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8646438-0E37-49D1-A24D-539AC7716132}"/>
              </a:ext>
            </a:extLst>
          </p:cNvPr>
          <p:cNvSpPr/>
          <p:nvPr/>
        </p:nvSpPr>
        <p:spPr>
          <a:xfrm>
            <a:off x="793" y="1"/>
            <a:ext cx="17613314" cy="1760221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5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DB0E5A-654B-4685-8526-EB0A2A9B0A7E}"/>
              </a:ext>
            </a:extLst>
          </p:cNvPr>
          <p:cNvSpPr txBox="1"/>
          <p:nvPr/>
        </p:nvSpPr>
        <p:spPr>
          <a:xfrm>
            <a:off x="4979312" y="555301"/>
            <a:ext cx="9788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ДОПЛАТА СО СТОРОНЫ РОДИТЕЛЕЙ</a:t>
            </a:r>
            <a:endParaRPr lang="ru-RU" sz="4000" b="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67BDF20-1660-4E4C-AAB9-D287B610E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" y="-15728"/>
            <a:ext cx="4068947" cy="23822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3AD0AE8-C20E-46F2-8E92-420018050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622" y="4029990"/>
            <a:ext cx="1644352" cy="2417756"/>
          </a:xfrm>
          <a:prstGeom prst="rect">
            <a:avLst/>
          </a:prstGeom>
        </p:spPr>
      </p:pic>
      <p:sp>
        <p:nvSpPr>
          <p:cNvPr id="30" name="Загнутый угол 16">
            <a:extLst>
              <a:ext uri="{FF2B5EF4-FFF2-40B4-BE49-F238E27FC236}">
                <a16:creationId xmlns:a16="http://schemas.microsoft.com/office/drawing/2014/main" id="{EDC32B2E-3474-49A0-B547-594CD9C25B6F}"/>
              </a:ext>
            </a:extLst>
          </p:cNvPr>
          <p:cNvSpPr/>
          <p:nvPr/>
        </p:nvSpPr>
        <p:spPr>
          <a:xfrm>
            <a:off x="4955256" y="7387806"/>
            <a:ext cx="1273440" cy="724377"/>
          </a:xfrm>
          <a:prstGeom prst="foldedCorner">
            <a:avLst/>
          </a:prstGeom>
          <a:solidFill>
            <a:srgbClr val="4467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9888" tIns="69888" rIns="69888" bIns="69888" numCol="1" spcCol="38100" rtlCol="0" anchor="ctr">
            <a:spAutoFit/>
          </a:bodyPr>
          <a:lstStyle/>
          <a:p>
            <a:r>
              <a:rPr lang="ru-RU" sz="3027" b="0" dirty="0">
                <a:solidFill>
                  <a:srgbClr val="FFFFFF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01.09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E99A8FD-829C-4AF8-A5A3-DA8F387AA5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1003" y="7249562"/>
            <a:ext cx="1208527" cy="120852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9875C1-DD75-4F60-A9BD-004C426651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39830" y="5387944"/>
            <a:ext cx="1120018" cy="1059802"/>
          </a:xfrm>
          <a:prstGeom prst="rect">
            <a:avLst/>
          </a:prstGeom>
        </p:spPr>
      </p:pic>
      <p:sp>
        <p:nvSpPr>
          <p:cNvPr id="33" name="Загнутый угол 16">
            <a:extLst>
              <a:ext uri="{FF2B5EF4-FFF2-40B4-BE49-F238E27FC236}">
                <a16:creationId xmlns:a16="http://schemas.microsoft.com/office/drawing/2014/main" id="{5EB353BA-25F1-4D41-B862-AC40A3EEBDFA}"/>
              </a:ext>
            </a:extLst>
          </p:cNvPr>
          <p:cNvSpPr/>
          <p:nvPr/>
        </p:nvSpPr>
        <p:spPr>
          <a:xfrm>
            <a:off x="9508323" y="7348385"/>
            <a:ext cx="1273440" cy="724377"/>
          </a:xfrm>
          <a:prstGeom prst="foldedCorner">
            <a:avLst/>
          </a:prstGeom>
          <a:solidFill>
            <a:srgbClr val="4467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9888" tIns="69888" rIns="69888" bIns="69888" numCol="1" spcCol="38100" rtlCol="0" anchor="ctr">
            <a:spAutoFit/>
          </a:bodyPr>
          <a:lstStyle/>
          <a:p>
            <a:r>
              <a:rPr lang="ru-RU" sz="3027" b="0" dirty="0">
                <a:solidFill>
                  <a:srgbClr val="FFFFFF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22.09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AE7BF0-AC18-4409-9920-0C124B1D4E8B}"/>
              </a:ext>
            </a:extLst>
          </p:cNvPr>
          <p:cNvSpPr/>
          <p:nvPr/>
        </p:nvSpPr>
        <p:spPr>
          <a:xfrm>
            <a:off x="4613521" y="4493305"/>
            <a:ext cx="3252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419"/>
            <a:r>
              <a:rPr lang="ru-RU" sz="27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Иван Петров записывается на программу «Шахматы» стоимостью </a:t>
            </a:r>
          </a:p>
          <a:p>
            <a:pPr defTabSz="593419"/>
            <a:r>
              <a:rPr lang="ru-RU" sz="27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4 000.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056A3A-B257-4314-8240-661DE258557A}"/>
              </a:ext>
            </a:extLst>
          </p:cNvPr>
          <p:cNvSpPr/>
          <p:nvPr/>
        </p:nvSpPr>
        <p:spPr>
          <a:xfrm>
            <a:off x="9230547" y="4403628"/>
            <a:ext cx="37864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419"/>
            <a:r>
              <a:rPr lang="ru-RU" sz="27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Иван Петров записывается на программу «Робототехника» стоимостью </a:t>
            </a:r>
          </a:p>
          <a:p>
            <a:pPr defTabSz="593419"/>
            <a:r>
              <a:rPr lang="ru-RU" sz="27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6 000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D21C9F8D-4B5A-4C44-9502-96767404EA20}"/>
              </a:ext>
            </a:extLst>
          </p:cNvPr>
          <p:cNvSpPr/>
          <p:nvPr/>
        </p:nvSpPr>
        <p:spPr>
          <a:xfrm>
            <a:off x="4377314" y="4531723"/>
            <a:ext cx="3731119" cy="2457305"/>
          </a:xfrm>
          <a:prstGeom prst="roundRect">
            <a:avLst/>
          </a:prstGeom>
          <a:noFill/>
          <a:ln w="38100" cap="flat">
            <a:solidFill>
              <a:srgbClr val="4C70B8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0CB5C252-72DE-4144-A95E-0FCA7FB3A3F1}"/>
              </a:ext>
            </a:extLst>
          </p:cNvPr>
          <p:cNvSpPr/>
          <p:nvPr/>
        </p:nvSpPr>
        <p:spPr>
          <a:xfrm>
            <a:off x="9200938" y="4444596"/>
            <a:ext cx="3731119" cy="2457305"/>
          </a:xfrm>
          <a:prstGeom prst="roundRect">
            <a:avLst/>
          </a:prstGeom>
          <a:noFill/>
          <a:ln w="38100" cap="flat">
            <a:solidFill>
              <a:srgbClr val="4C70B8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D585A10C-C062-4E90-9B8A-32388B4817F4}"/>
              </a:ext>
            </a:extLst>
          </p:cNvPr>
          <p:cNvSpPr/>
          <p:nvPr/>
        </p:nvSpPr>
        <p:spPr>
          <a:xfrm>
            <a:off x="14040865" y="4531723"/>
            <a:ext cx="3141415" cy="1135063"/>
          </a:xfrm>
          <a:prstGeom prst="roundRect">
            <a:avLst/>
          </a:prstGeom>
          <a:noFill/>
          <a:ln w="38100" cap="flat">
            <a:solidFill>
              <a:srgbClr val="4C70B8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93419"/>
            <a:r>
              <a:rPr lang="ru-RU" sz="20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Оплата за счет средств сертификата – 4 000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C86AC1A-6CB3-4E47-9668-DAC2418603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80920" y="5382716"/>
            <a:ext cx="1120018" cy="10598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C37F81-EF90-4DD5-A5EA-6819AF9683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790" y="5742456"/>
            <a:ext cx="2003356" cy="1624242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EAE7BF0-AC18-4409-9920-0C124B1D4E8B}"/>
              </a:ext>
            </a:extLst>
          </p:cNvPr>
          <p:cNvSpPr/>
          <p:nvPr/>
        </p:nvSpPr>
        <p:spPr>
          <a:xfrm>
            <a:off x="1291017" y="7831039"/>
            <a:ext cx="14884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419"/>
            <a:r>
              <a:rPr lang="ru-RU" sz="26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8 000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99A8FD-829C-4AF8-A5A3-DA8F387AA5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9553" y="7145732"/>
            <a:ext cx="1208527" cy="120852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EAE7BF0-AC18-4409-9920-0C124B1D4E8B}"/>
              </a:ext>
            </a:extLst>
          </p:cNvPr>
          <p:cNvSpPr/>
          <p:nvPr/>
        </p:nvSpPr>
        <p:spPr>
          <a:xfrm>
            <a:off x="6228696" y="7749994"/>
            <a:ext cx="14884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419"/>
            <a:r>
              <a:rPr lang="ru-RU" sz="26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4 000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6E20441-D394-41A1-AEA1-3B13ED2E44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468932">
            <a:off x="12923302" y="5345745"/>
            <a:ext cx="1095326" cy="319470"/>
          </a:xfrm>
          <a:prstGeom prst="rect">
            <a:avLst/>
          </a:prstGeom>
        </p:spPr>
      </p:pic>
      <p:sp>
        <p:nvSpPr>
          <p:cNvPr id="42" name="Прямоугольник: скругленные углы 37">
            <a:extLst>
              <a:ext uri="{FF2B5EF4-FFF2-40B4-BE49-F238E27FC236}">
                <a16:creationId xmlns:a16="http://schemas.microsoft.com/office/drawing/2014/main" id="{D585A10C-C062-4E90-9B8A-32388B4817F4}"/>
              </a:ext>
            </a:extLst>
          </p:cNvPr>
          <p:cNvSpPr/>
          <p:nvPr/>
        </p:nvSpPr>
        <p:spPr>
          <a:xfrm>
            <a:off x="14080097" y="6045246"/>
            <a:ext cx="3102183" cy="794544"/>
          </a:xfrm>
          <a:prstGeom prst="roundRect">
            <a:avLst/>
          </a:prstGeom>
          <a:noFill/>
          <a:ln w="38100" cap="flat">
            <a:solidFill>
              <a:srgbClr val="4C70B8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93419"/>
            <a:r>
              <a:rPr lang="ru-RU" sz="20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Доплата со стороны потребителя – 2 000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6E20441-D394-41A1-AEA1-3B13ED2E44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141283">
            <a:off x="12954215" y="5758111"/>
            <a:ext cx="1095326" cy="31947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E99A8FD-829C-4AF8-A5A3-DA8F387AA5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66497" y="7081284"/>
            <a:ext cx="1208527" cy="1208527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EAE7BF0-AC18-4409-9920-0C124B1D4E8B}"/>
              </a:ext>
            </a:extLst>
          </p:cNvPr>
          <p:cNvSpPr/>
          <p:nvPr/>
        </p:nvSpPr>
        <p:spPr>
          <a:xfrm>
            <a:off x="10926511" y="7669176"/>
            <a:ext cx="14884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419"/>
            <a:r>
              <a:rPr lang="ru-RU" sz="26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1028943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DF4AA7-9D08-4420-B9C7-95E9B9E09B45}"/>
              </a:ext>
            </a:extLst>
          </p:cNvPr>
          <p:cNvSpPr/>
          <p:nvPr/>
        </p:nvSpPr>
        <p:spPr>
          <a:xfrm>
            <a:off x="794" y="0"/>
            <a:ext cx="17613314" cy="9907588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5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8BBF0B-8013-4949-97F7-C5BC115DF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102" b="13102"/>
          <a:stretch/>
        </p:blipFill>
        <p:spPr>
          <a:xfrm>
            <a:off x="572998" y="246263"/>
            <a:ext cx="3189544" cy="94150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09FE6C-E36D-4A84-B50D-1395505ADF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4234"/>
          <a:stretch/>
        </p:blipFill>
        <p:spPr>
          <a:xfrm>
            <a:off x="8913976" y="-3"/>
            <a:ext cx="8740332" cy="99075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596BA6-63F5-47DF-AEB8-D6591EF65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10493" y="246264"/>
            <a:ext cx="3453763" cy="9415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0E6F2D-1A77-433D-B044-6722CF17B2C8}"/>
              </a:ext>
            </a:extLst>
          </p:cNvPr>
          <p:cNvSpPr txBox="1"/>
          <p:nvPr/>
        </p:nvSpPr>
        <p:spPr>
          <a:xfrm>
            <a:off x="1954848" y="3774102"/>
            <a:ext cx="137052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СПАСИБО </a:t>
            </a:r>
          </a:p>
          <a:p>
            <a:r>
              <a:rPr lang="ru-RU" sz="60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ЗА ВНИМАНИЕ!</a:t>
            </a:r>
            <a:br>
              <a:rPr lang="ru-RU" sz="60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</a:br>
            <a:endParaRPr lang="ru-RU" sz="6000" b="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060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DCA6368-7E9A-45FC-A0ED-701B718FA506}"/>
              </a:ext>
            </a:extLst>
          </p:cNvPr>
          <p:cNvSpPr/>
          <p:nvPr/>
        </p:nvSpPr>
        <p:spPr>
          <a:xfrm>
            <a:off x="-1" y="0"/>
            <a:ext cx="17613314" cy="1760221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5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73BF3A-D1D9-4EF1-9EB6-438F9EFF30CC}"/>
              </a:ext>
            </a:extLst>
          </p:cNvPr>
          <p:cNvSpPr txBox="1"/>
          <p:nvPr/>
        </p:nvSpPr>
        <p:spPr>
          <a:xfrm>
            <a:off x="3687273" y="550295"/>
            <a:ext cx="13268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СЕРТИФИКАТ ДОПОЛНИТЕЛЬНОГО ОБРАЗОВАНИЯ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50547B0-91C2-46A6-B2B8-6DE693189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"/>
            <a:ext cx="4068947" cy="23822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153F6E-E5C0-1941-A3D2-DD4F66632124}"/>
              </a:ext>
            </a:extLst>
          </p:cNvPr>
          <p:cNvSpPr txBox="1"/>
          <p:nvPr/>
        </p:nvSpPr>
        <p:spPr>
          <a:xfrm>
            <a:off x="553690" y="5336522"/>
            <a:ext cx="11919880" cy="550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1602" tIns="51602" rIns="51602" bIns="51602" numCol="1" spcCol="38100" rtlCol="0" anchor="ctr">
            <a:spAutoFit/>
          </a:bodyPr>
          <a:lstStyle/>
          <a:p>
            <a:r>
              <a:rPr lang="ru-RU" sz="2800" b="0" dirty="0">
                <a:solidFill>
                  <a:srgbClr val="4467AC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Единый сертификат дополнительного образования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B2EDD8E-07C9-468B-82C1-3F83A1327F2A}"/>
              </a:ext>
            </a:extLst>
          </p:cNvPr>
          <p:cNvSpPr/>
          <p:nvPr/>
        </p:nvSpPr>
        <p:spPr>
          <a:xfrm>
            <a:off x="3940546" y="3401996"/>
            <a:ext cx="4866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Должен покрывать определенный объем услуг </a:t>
            </a:r>
          </a:p>
          <a:p>
            <a:pPr algn="l"/>
            <a:r>
              <a:rPr lang="ru-RU" sz="24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(программу ДО целиком)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46C995E-3012-440D-80FA-D1E6E0E2CEB7}"/>
              </a:ext>
            </a:extLst>
          </p:cNvPr>
          <p:cNvSpPr/>
          <p:nvPr/>
        </p:nvSpPr>
        <p:spPr>
          <a:xfrm>
            <a:off x="13477183" y="3401996"/>
            <a:ext cx="3245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Может отличаться в зависимости от муниципалитета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5DBF5C-2AEF-4418-BF34-AB4DFD7FDF37}"/>
              </a:ext>
            </a:extLst>
          </p:cNvPr>
          <p:cNvSpPr txBox="1"/>
          <p:nvPr/>
        </p:nvSpPr>
        <p:spPr>
          <a:xfrm>
            <a:off x="1812070" y="1849607"/>
            <a:ext cx="15143579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2600" b="0" dirty="0">
                <a:solidFill>
                  <a:schemeClr val="tx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Электронная реестровая запись, устанавливающая возможность ребенка получать образовательные услуги в определенном объеме (в рублях) за счет бюджетных средств и средств сертификата</a:t>
            </a:r>
            <a:endParaRPr lang="ru-RU" sz="2600" b="0" dirty="0">
              <a:solidFill>
                <a:schemeClr val="tx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A1B886F-3D4C-41FF-BFEB-A030F970A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2329" y="3185066"/>
            <a:ext cx="1982127" cy="198212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2267C76-D00D-46EC-A3F7-2B40CF32E7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00947" y="4093874"/>
            <a:ext cx="3119542" cy="8785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D2FE293-41F9-4D90-841C-EDE61CBE6F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68347" y="3251722"/>
            <a:ext cx="1340700" cy="134550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38C4E50-2C3B-4E1B-B64D-99005144B4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44797" y="2813572"/>
            <a:ext cx="1340700" cy="134550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332D10-C031-46E1-9527-B4C2F8D9CBB3}"/>
              </a:ext>
            </a:extLst>
          </p:cNvPr>
          <p:cNvSpPr/>
          <p:nvPr/>
        </p:nvSpPr>
        <p:spPr>
          <a:xfrm>
            <a:off x="249195" y="6025004"/>
            <a:ext cx="6407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8312" indent="-348312" algn="l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Позволяет записываться на любые программы ДО : за счет муниципального задания, за счет средств сертификата  или платные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A8082E2-A3AC-4C8C-8AF7-4BEDA0FF7D4B}"/>
              </a:ext>
            </a:extLst>
          </p:cNvPr>
          <p:cNvSpPr/>
          <p:nvPr/>
        </p:nvSpPr>
        <p:spPr>
          <a:xfrm>
            <a:off x="6260528" y="6025004"/>
            <a:ext cx="6407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8312" indent="-348312" algn="l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На сертификат дополнительного образования могут быть начислены средства в пределах установленного норматива обеспечения сертификата (номинала)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788458A-548E-4DCF-9FDA-77DB68883BB4}"/>
              </a:ext>
            </a:extLst>
          </p:cNvPr>
          <p:cNvSpPr/>
          <p:nvPr/>
        </p:nvSpPr>
        <p:spPr>
          <a:xfrm>
            <a:off x="12542795" y="6025004"/>
            <a:ext cx="49181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8312" indent="-348312" algn="l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Основное ограничение  - объем финансового обеспечения ПФ и норматив обеспечения сертификата (номинал)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D8C8CC-24AD-41FA-97A3-D0238CD6137A}"/>
              </a:ext>
            </a:extLst>
          </p:cNvPr>
          <p:cNvSpPr txBox="1"/>
          <p:nvPr/>
        </p:nvSpPr>
        <p:spPr>
          <a:xfrm>
            <a:off x="5548173" y="8308175"/>
            <a:ext cx="61074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584200"/>
            <a:r>
              <a:rPr lang="ru-RU" sz="7200" b="0" dirty="0">
                <a:solidFill>
                  <a:srgbClr val="4467AC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52E23C-2048-40CF-AA91-A33323051BEA}"/>
              </a:ext>
            </a:extLst>
          </p:cNvPr>
          <p:cNvSpPr txBox="1"/>
          <p:nvPr/>
        </p:nvSpPr>
        <p:spPr>
          <a:xfrm>
            <a:off x="7912171" y="8365024"/>
            <a:ext cx="61074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584200"/>
            <a:r>
              <a:rPr lang="ru-RU" sz="7200" dirty="0">
                <a:solidFill>
                  <a:srgbClr val="4467AC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=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9BDB19A-F920-4016-A919-F6042E319F18}"/>
              </a:ext>
            </a:extLst>
          </p:cNvPr>
          <p:cNvSpPr/>
          <p:nvPr/>
        </p:nvSpPr>
        <p:spPr>
          <a:xfrm>
            <a:off x="11253106" y="8913469"/>
            <a:ext cx="4973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*Может отличаться в зависимости </a:t>
            </a:r>
          </a:p>
          <a:p>
            <a:pPr algn="l"/>
            <a:r>
              <a:rPr lang="ru-RU" sz="2000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от муниципалитета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2C37F81-EF90-4DD5-A5EA-6819AF9683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07451" y="8168947"/>
            <a:ext cx="2003356" cy="162424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BD03EC-D82F-4B0E-A123-DD59B1258F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79415" y="8168947"/>
            <a:ext cx="2002564" cy="16236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42B90F1-B70E-4B3E-A32E-AF3F575470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80634" y="8298734"/>
            <a:ext cx="1483705" cy="14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597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537FEC7-B819-45EC-8986-2FAB1DA2D52B}"/>
              </a:ext>
            </a:extLst>
          </p:cNvPr>
          <p:cNvSpPr/>
          <p:nvPr/>
        </p:nvSpPr>
        <p:spPr>
          <a:xfrm>
            <a:off x="0" y="1619862"/>
            <a:ext cx="17613313" cy="8320869"/>
          </a:xfrm>
          <a:prstGeom prst="rect">
            <a:avLst/>
          </a:prstGeom>
          <a:gradFill flip="none" rotWithShape="1">
            <a:gsLst>
              <a:gs pos="0">
                <a:srgbClr val="928BC1">
                  <a:shade val="30000"/>
                  <a:satMod val="115000"/>
                </a:srgbClr>
              </a:gs>
              <a:gs pos="50000">
                <a:srgbClr val="928BC1">
                  <a:shade val="67500"/>
                  <a:satMod val="115000"/>
                </a:srgbClr>
              </a:gs>
              <a:gs pos="100000">
                <a:srgbClr val="928BC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B8D5A9-5A3B-434A-A5D0-43D7D30CC141}"/>
              </a:ext>
            </a:extLst>
          </p:cNvPr>
          <p:cNvSpPr/>
          <p:nvPr/>
        </p:nvSpPr>
        <p:spPr>
          <a:xfrm>
            <a:off x="-1" y="0"/>
            <a:ext cx="17613314" cy="1760221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5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FCE3E-259C-4F85-8F22-F571C7400412}"/>
              </a:ext>
            </a:extLst>
          </p:cNvPr>
          <p:cNvSpPr txBox="1"/>
          <p:nvPr/>
        </p:nvSpPr>
        <p:spPr>
          <a:xfrm>
            <a:off x="3940267" y="550295"/>
            <a:ext cx="11069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НОРМАТИВ ОБЕСПЕЧЕНИЯ СЕРТИФИКАТА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6C5C5E-AE0D-442E-9483-76B7B5297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"/>
            <a:ext cx="4068947" cy="2382247"/>
          </a:xfrm>
          <a:prstGeom prst="rect">
            <a:avLst/>
          </a:prstGeom>
        </p:spPr>
      </p:pic>
      <p:grpSp>
        <p:nvGrpSpPr>
          <p:cNvPr id="13" name="Group 198">
            <a:extLst>
              <a:ext uri="{FF2B5EF4-FFF2-40B4-BE49-F238E27FC236}">
                <a16:creationId xmlns:a16="http://schemas.microsoft.com/office/drawing/2014/main" id="{648F61EE-2AC7-430C-8D83-70785D8E2AB4}"/>
              </a:ext>
            </a:extLst>
          </p:cNvPr>
          <p:cNvGrpSpPr/>
          <p:nvPr/>
        </p:nvGrpSpPr>
        <p:grpSpPr>
          <a:xfrm rot="16200000">
            <a:off x="-2139227" y="5769360"/>
            <a:ext cx="6968140" cy="659273"/>
            <a:chOff x="-3217908" y="6361043"/>
            <a:chExt cx="18869191" cy="1987827"/>
          </a:xfrm>
        </p:grpSpPr>
        <p:sp>
          <p:nvSpPr>
            <p:cNvPr id="14" name="Chevron 223">
              <a:extLst>
                <a:ext uri="{FF2B5EF4-FFF2-40B4-BE49-F238E27FC236}">
                  <a16:creationId xmlns:a16="http://schemas.microsoft.com/office/drawing/2014/main" id="{252C918E-D579-464D-ABD5-556AFF482975}"/>
                </a:ext>
              </a:extLst>
            </p:cNvPr>
            <p:cNvSpPr/>
            <p:nvPr/>
          </p:nvSpPr>
          <p:spPr>
            <a:xfrm>
              <a:off x="1311966" y="6361043"/>
              <a:ext cx="5536128" cy="1987827"/>
            </a:xfrm>
            <a:prstGeom prst="chevron">
              <a:avLst/>
            </a:prstGeom>
            <a:solidFill>
              <a:srgbClr val="42A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224">
              <a:extLst>
                <a:ext uri="{FF2B5EF4-FFF2-40B4-BE49-F238E27FC236}">
                  <a16:creationId xmlns:a16="http://schemas.microsoft.com/office/drawing/2014/main" id="{5163450B-7BEC-4A61-BCAB-28D524E9E468}"/>
                </a:ext>
              </a:extLst>
            </p:cNvPr>
            <p:cNvSpPr/>
            <p:nvPr/>
          </p:nvSpPr>
          <p:spPr>
            <a:xfrm>
              <a:off x="5723660" y="6361043"/>
              <a:ext cx="5536128" cy="1987827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hevron 225">
              <a:extLst>
                <a:ext uri="{FF2B5EF4-FFF2-40B4-BE49-F238E27FC236}">
                  <a16:creationId xmlns:a16="http://schemas.microsoft.com/office/drawing/2014/main" id="{020A0B89-0CF7-42CD-9DB2-5656874BDF2A}"/>
                </a:ext>
              </a:extLst>
            </p:cNvPr>
            <p:cNvSpPr/>
            <p:nvPr/>
          </p:nvSpPr>
          <p:spPr>
            <a:xfrm>
              <a:off x="10115155" y="6361043"/>
              <a:ext cx="5536128" cy="1987827"/>
            </a:xfrm>
            <a:prstGeom prst="chevron">
              <a:avLst/>
            </a:prstGeom>
            <a:solidFill>
              <a:srgbClr val="B06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Chevron 224">
              <a:extLst>
                <a:ext uri="{FF2B5EF4-FFF2-40B4-BE49-F238E27FC236}">
                  <a16:creationId xmlns:a16="http://schemas.microsoft.com/office/drawing/2014/main" id="{8C5DB2E6-4E70-4AF0-8E91-618C3C911DE0}"/>
                </a:ext>
              </a:extLst>
            </p:cNvPr>
            <p:cNvSpPr/>
            <p:nvPr/>
          </p:nvSpPr>
          <p:spPr>
            <a:xfrm>
              <a:off x="-3217908" y="6361043"/>
              <a:ext cx="5536128" cy="1987827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Oval 199">
            <a:extLst>
              <a:ext uri="{FF2B5EF4-FFF2-40B4-BE49-F238E27FC236}">
                <a16:creationId xmlns:a16="http://schemas.microsoft.com/office/drawing/2014/main" id="{367E84A0-9A5A-450E-A9D8-735EFD05F392}"/>
              </a:ext>
            </a:extLst>
          </p:cNvPr>
          <p:cNvSpPr/>
          <p:nvPr/>
        </p:nvSpPr>
        <p:spPr>
          <a:xfrm rot="16200000">
            <a:off x="1050854" y="6615867"/>
            <a:ext cx="587978" cy="587978"/>
          </a:xfrm>
          <a:prstGeom prst="ellipse">
            <a:avLst/>
          </a:prstGeom>
          <a:solidFill>
            <a:srgbClr val="00B0F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200">
            <a:extLst>
              <a:ext uri="{FF2B5EF4-FFF2-40B4-BE49-F238E27FC236}">
                <a16:creationId xmlns:a16="http://schemas.microsoft.com/office/drawing/2014/main" id="{0C7C2BF5-A1AF-46EB-92FA-E77008E39B67}"/>
              </a:ext>
            </a:extLst>
          </p:cNvPr>
          <p:cNvSpPr/>
          <p:nvPr/>
        </p:nvSpPr>
        <p:spPr>
          <a:xfrm rot="16200000">
            <a:off x="1050854" y="5010870"/>
            <a:ext cx="587978" cy="587978"/>
          </a:xfrm>
          <a:prstGeom prst="ellipse">
            <a:avLst/>
          </a:prstGeom>
          <a:solidFill>
            <a:srgbClr val="B061A7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201">
            <a:extLst>
              <a:ext uri="{FF2B5EF4-FFF2-40B4-BE49-F238E27FC236}">
                <a16:creationId xmlns:a16="http://schemas.microsoft.com/office/drawing/2014/main" id="{8797A988-926E-476B-A598-BE96C1FF0F89}"/>
              </a:ext>
            </a:extLst>
          </p:cNvPr>
          <p:cNvSpPr/>
          <p:nvPr/>
        </p:nvSpPr>
        <p:spPr>
          <a:xfrm rot="16200000">
            <a:off x="1050854" y="3459298"/>
            <a:ext cx="587978" cy="587978"/>
          </a:xfrm>
          <a:prstGeom prst="ellipse">
            <a:avLst/>
          </a:prstGeom>
          <a:solidFill>
            <a:srgbClr val="963E9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1614653-2150-4BC4-AD41-8CE30066D19D}"/>
              </a:ext>
            </a:extLst>
          </p:cNvPr>
          <p:cNvSpPr/>
          <p:nvPr/>
        </p:nvSpPr>
        <p:spPr>
          <a:xfrm>
            <a:off x="2642658" y="3379977"/>
            <a:ext cx="116321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47541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000" b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Максимальная бюджетная гарантия по оплате образовательных услуг ребенка в рамках системы ПФ ДОД;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0422245-B4FE-4ACB-846F-CBF56F09FE15}"/>
              </a:ext>
            </a:extLst>
          </p:cNvPr>
          <p:cNvSpPr/>
          <p:nvPr/>
        </p:nvSpPr>
        <p:spPr>
          <a:xfrm>
            <a:off x="2642658" y="4977574"/>
            <a:ext cx="88074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447541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000" b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Обязательно должен покрывать стоимость программы в полном объеме;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DB9A1B7-6BD1-4C52-BF8B-EDFF78EABA89}"/>
              </a:ext>
            </a:extLst>
          </p:cNvPr>
          <p:cNvSpPr/>
          <p:nvPr/>
        </p:nvSpPr>
        <p:spPr>
          <a:xfrm>
            <a:off x="2642658" y="6550256"/>
            <a:ext cx="78886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447541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000" b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Может отличаться по муниципалитетам;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48192D8-D5E3-447B-9CD4-85CABC405B4C}"/>
              </a:ext>
            </a:extLst>
          </p:cNvPr>
          <p:cNvSpPr/>
          <p:nvPr/>
        </p:nvSpPr>
        <p:spPr>
          <a:xfrm>
            <a:off x="2642658" y="7946424"/>
            <a:ext cx="88074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447541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000" b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Может быть как потрачен ребенком в полном объеме, так и не исчерпан полностью</a:t>
            </a:r>
            <a:endParaRPr lang="ru-RU" sz="3000" b="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25" name="Oval 200">
            <a:extLst>
              <a:ext uri="{FF2B5EF4-FFF2-40B4-BE49-F238E27FC236}">
                <a16:creationId xmlns:a16="http://schemas.microsoft.com/office/drawing/2014/main" id="{2D1F5C77-CA61-4927-BC9F-C325759B648C}"/>
              </a:ext>
            </a:extLst>
          </p:cNvPr>
          <p:cNvSpPr/>
          <p:nvPr/>
        </p:nvSpPr>
        <p:spPr>
          <a:xfrm rot="16200000">
            <a:off x="1050854" y="8211270"/>
            <a:ext cx="587978" cy="587978"/>
          </a:xfrm>
          <a:prstGeom prst="ellipse">
            <a:avLst/>
          </a:prstGeom>
          <a:solidFill>
            <a:srgbClr val="B061A7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323B062-92A6-4AB5-B15D-292EFA4F52B2}"/>
              </a:ext>
            </a:extLst>
          </p:cNvPr>
          <p:cNvCxnSpPr/>
          <p:nvPr/>
        </p:nvCxnSpPr>
        <p:spPr>
          <a:xfrm>
            <a:off x="1913466" y="3753287"/>
            <a:ext cx="558800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1C433E6-BFED-470F-B758-3BA9C2DE52D2}"/>
              </a:ext>
            </a:extLst>
          </p:cNvPr>
          <p:cNvCxnSpPr/>
          <p:nvPr/>
        </p:nvCxnSpPr>
        <p:spPr>
          <a:xfrm>
            <a:off x="1913466" y="5378887"/>
            <a:ext cx="558800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4A51807-038C-4775-8AFA-31612647C419}"/>
              </a:ext>
            </a:extLst>
          </p:cNvPr>
          <p:cNvCxnSpPr/>
          <p:nvPr/>
        </p:nvCxnSpPr>
        <p:spPr>
          <a:xfrm>
            <a:off x="1913466" y="6885954"/>
            <a:ext cx="558800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4CF68150-878E-4D63-9A56-E14EDCE72220}"/>
              </a:ext>
            </a:extLst>
          </p:cNvPr>
          <p:cNvCxnSpPr/>
          <p:nvPr/>
        </p:nvCxnSpPr>
        <p:spPr>
          <a:xfrm>
            <a:off x="1913466" y="8443821"/>
            <a:ext cx="558800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F0D5B48-FE67-4DE8-BC04-CD12A073B3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22792" y="5378887"/>
            <a:ext cx="29146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334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2D52CA-6A7F-48FB-9EAC-743B21A974F5}"/>
              </a:ext>
            </a:extLst>
          </p:cNvPr>
          <p:cNvSpPr/>
          <p:nvPr/>
        </p:nvSpPr>
        <p:spPr>
          <a:xfrm>
            <a:off x="1899005" y="2581567"/>
            <a:ext cx="14289261" cy="1405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47541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2844" b="0" dirty="0">
                <a:solidFill>
                  <a:schemeClr val="tx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Определяется исходя из норматива обеспечения сертификата, установленного в муниципалитете на год, и минимального количества детей, на сертификат которых могут быть зачислены средства </a:t>
            </a:r>
          </a:p>
        </p:txBody>
      </p:sp>
      <p:sp>
        <p:nvSpPr>
          <p:cNvPr id="7" name="S = N * V,…">
            <a:extLst>
              <a:ext uri="{FF2B5EF4-FFF2-40B4-BE49-F238E27FC236}">
                <a16:creationId xmlns:a16="http://schemas.microsoft.com/office/drawing/2014/main" id="{6142E006-AF8A-B442-A21D-6C69233289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34472" y="6327037"/>
            <a:ext cx="11948583" cy="26901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47541">
              <a:spcBef>
                <a:spcPts val="0"/>
              </a:spcBef>
              <a:buSzTx/>
              <a:buNone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3500" dirty="0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S</a:t>
            </a:r>
            <a:r>
              <a:rPr lang="en-US" sz="3000" dirty="0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sz="3000" dirty="0">
                <a:latin typeface="PT_Russia Text" panose="02000503000000020004" pitchFamily="2" charset="0"/>
                <a:ea typeface="PT_Russia Text" panose="02000503000000020004" pitchFamily="2" charset="0"/>
              </a:rPr>
              <a:t> </a:t>
            </a:r>
            <a:r>
              <a:rPr sz="30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– </a:t>
            </a:r>
            <a:r>
              <a:rPr sz="300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об</a:t>
            </a:r>
            <a:r>
              <a:rPr lang="ru-RU" sz="30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щи</a:t>
            </a:r>
            <a:r>
              <a:rPr sz="300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й</a:t>
            </a:r>
            <a:r>
              <a:rPr sz="30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sz="300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объем</a:t>
            </a:r>
            <a:r>
              <a:rPr sz="30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lang="ru-RU" sz="30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финансового обеспечения ПФ</a:t>
            </a:r>
            <a:endParaRPr sz="300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47541">
              <a:spcBef>
                <a:spcPts val="0"/>
              </a:spcBef>
              <a:buSzTx/>
              <a:buNone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3500" dirty="0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N</a:t>
            </a:r>
            <a:r>
              <a:rPr sz="30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– </a:t>
            </a:r>
            <a:r>
              <a:rPr lang="ru-RU" sz="30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минимальное </a:t>
            </a:r>
            <a:r>
              <a:rPr sz="300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количество</a:t>
            </a:r>
            <a:r>
              <a:rPr sz="30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sz="3000"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сертификатов</a:t>
            </a:r>
            <a:endParaRPr sz="300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47541">
              <a:spcBef>
                <a:spcPts val="0"/>
              </a:spcBef>
              <a:buSzTx/>
              <a:buNone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3500" dirty="0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V</a:t>
            </a:r>
            <a:r>
              <a:rPr sz="30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lang="en-US" sz="30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sz="30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– </a:t>
            </a:r>
            <a:r>
              <a:rPr lang="ru-RU" sz="300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норматив обеспечения сертификата</a:t>
            </a:r>
            <a:endParaRPr lang="en-US" sz="300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47541">
              <a:spcBef>
                <a:spcPts val="0"/>
              </a:spcBef>
              <a:buSzTx/>
              <a:buNone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sz="300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3426FC-D17A-FC44-A357-225CF00CA275}"/>
              </a:ext>
            </a:extLst>
          </p:cNvPr>
          <p:cNvSpPr/>
          <p:nvPr/>
        </p:nvSpPr>
        <p:spPr>
          <a:xfrm>
            <a:off x="768619" y="4408327"/>
            <a:ext cx="79142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7541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S = N * V,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F644F3-46CD-46D0-B082-8F3B7499ECBC}"/>
              </a:ext>
            </a:extLst>
          </p:cNvPr>
          <p:cNvSpPr/>
          <p:nvPr/>
        </p:nvSpPr>
        <p:spPr>
          <a:xfrm>
            <a:off x="-1" y="0"/>
            <a:ext cx="17613314" cy="1760221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5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EA181-215C-4CEB-95C8-2AD8C40DA59A}"/>
              </a:ext>
            </a:extLst>
          </p:cNvPr>
          <p:cNvSpPr txBox="1"/>
          <p:nvPr/>
        </p:nvSpPr>
        <p:spPr>
          <a:xfrm>
            <a:off x="3940267" y="550295"/>
            <a:ext cx="11069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ОБЪЕМ ФИНАНСОВОГО ОБЕСПЕЧЕНИЯ ПФ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E36E0F-F1D4-44D7-B737-F149AE30B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"/>
            <a:ext cx="4068947" cy="23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17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 = N * V,…"/>
          <p:cNvSpPr txBox="1">
            <a:spLocks noGrp="1"/>
          </p:cNvSpPr>
          <p:nvPr>
            <p:ph type="body" idx="1"/>
          </p:nvPr>
        </p:nvSpPr>
        <p:spPr>
          <a:xfrm>
            <a:off x="1631806" y="1988036"/>
            <a:ext cx="11953565" cy="79195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47541">
              <a:spcBef>
                <a:spcPts val="0"/>
              </a:spcBef>
              <a:buSzTx/>
              <a:buNone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300" dirty="0">
                <a:solidFill>
                  <a:srgbClr val="4C70B8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Сертификат выдается:</a:t>
            </a:r>
          </a:p>
          <a:p>
            <a:pPr marL="0" indent="0" defTabSz="447541">
              <a:spcBef>
                <a:spcPts val="0"/>
              </a:spcBef>
              <a:buSzTx/>
              <a:buNone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ru-RU" sz="1000" b="1" u="sng" dirty="0">
              <a:solidFill>
                <a:srgbClr val="963F90"/>
              </a:solidFill>
              <a:uFill>
                <a:solidFill>
                  <a:srgbClr val="000000"/>
                </a:solidFill>
              </a:uFill>
              <a:latin typeface="PT_Russia Text Bold" panose="02000503000000020004" pitchFamily="2" charset="0"/>
              <a:ea typeface="PT_Russia Text Bold" panose="02000503000000020004" pitchFamily="2" charset="0"/>
              <a:cs typeface="Open Sans" panose="020B0606030504020204" pitchFamily="34" charset="0"/>
            </a:endParaRPr>
          </a:p>
          <a:p>
            <a:pPr marL="0" indent="0" defTabSz="447541">
              <a:spcBef>
                <a:spcPts val="0"/>
              </a:spcBef>
              <a:buSzTx/>
              <a:buFont typeface="Arial" pitchFamily="34" charset="0"/>
              <a:buChar char="•"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000" dirty="0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Если ребенок хочет иметь сертификат, но еще не выбрал программу</a:t>
            </a:r>
          </a:p>
          <a:p>
            <a:pPr marL="0" indent="0" defTabSz="447541">
              <a:spcBef>
                <a:spcPts val="0"/>
              </a:spcBef>
              <a:buSzTx/>
              <a:buFont typeface="Arial" pitchFamily="34" charset="0"/>
              <a:buChar char="•"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ru-RU" sz="1000" dirty="0">
              <a:solidFill>
                <a:srgbClr val="963F90"/>
              </a:solidFill>
              <a:uFill>
                <a:solidFill>
                  <a:srgbClr val="000000"/>
                </a:solidFill>
              </a:u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47541">
              <a:spcBef>
                <a:spcPts val="0"/>
              </a:spcBef>
              <a:buSzTx/>
              <a:buFont typeface="Arial" pitchFamily="34" charset="0"/>
              <a:buChar char="•"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000" dirty="0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Если ребенок уже выбрал программу, на которой хочет обучаться.</a:t>
            </a:r>
          </a:p>
          <a:p>
            <a:pPr marL="0" indent="0" defTabSz="447541">
              <a:spcBef>
                <a:spcPts val="0"/>
              </a:spcBef>
              <a:buSzTx/>
              <a:buFont typeface="Arial" pitchFamily="34" charset="0"/>
              <a:buChar char="•"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ru-RU" sz="3000" dirty="0">
              <a:solidFill>
                <a:srgbClr val="963F90"/>
              </a:solidFill>
              <a:uFill>
                <a:solidFill>
                  <a:srgbClr val="000000"/>
                </a:solidFill>
              </a:u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47541">
              <a:spcBef>
                <a:spcPts val="0"/>
              </a:spcBef>
              <a:buSzTx/>
              <a:buNone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300" dirty="0">
                <a:solidFill>
                  <a:srgbClr val="4C70B8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Начисление средств:</a:t>
            </a:r>
          </a:p>
          <a:p>
            <a:pPr marL="0" indent="0" defTabSz="447541">
              <a:spcBef>
                <a:spcPts val="0"/>
              </a:spcBef>
              <a:buSzTx/>
              <a:buNone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ru-RU" sz="1000" b="1" u="sng" dirty="0">
              <a:solidFill>
                <a:srgbClr val="963F90"/>
              </a:solidFill>
              <a:uFill>
                <a:solidFill>
                  <a:srgbClr val="000000"/>
                </a:solidFill>
              </a:uFill>
              <a:latin typeface="PT_Russia Text Bold" panose="02000503000000020004" pitchFamily="2" charset="0"/>
              <a:ea typeface="PT_Russia Text Bold" panose="02000503000000020004" pitchFamily="2" charset="0"/>
              <a:cs typeface="Open Sans" panose="020B0606030504020204" pitchFamily="34" charset="0"/>
            </a:endParaRPr>
          </a:p>
          <a:p>
            <a:pPr marL="0" indent="0" defTabSz="447541">
              <a:spcBef>
                <a:spcPts val="0"/>
              </a:spcBef>
              <a:buSzTx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000" dirty="0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Происходит </a:t>
            </a:r>
            <a:r>
              <a:rPr lang="ru-RU" sz="3000" dirty="0">
                <a:solidFill>
                  <a:srgbClr val="4C70B8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ТОЛЬКО</a:t>
            </a:r>
            <a:r>
              <a:rPr lang="ru-RU" sz="3000" dirty="0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в момент подачи заявления на обучение по дополнительной общеобразовательной программе</a:t>
            </a:r>
          </a:p>
          <a:p>
            <a:pPr marL="0" indent="0" defTabSz="447541">
              <a:spcBef>
                <a:spcPts val="0"/>
              </a:spcBef>
              <a:buSzTx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ru-RU" sz="1000" dirty="0">
              <a:solidFill>
                <a:srgbClr val="963F90"/>
              </a:solidFill>
              <a:uFill>
                <a:solidFill>
                  <a:srgbClr val="000000"/>
                </a:solidFill>
              </a:u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47541">
              <a:spcBef>
                <a:spcPts val="0"/>
              </a:spcBef>
              <a:buSzTx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000" dirty="0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Не может превышать доступного остатка номинала и суммы договора на обучение по образовательной программе</a:t>
            </a:r>
          </a:p>
          <a:p>
            <a:pPr marL="0" indent="0" defTabSz="447541">
              <a:spcBef>
                <a:spcPts val="0"/>
              </a:spcBef>
              <a:buSzTx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ru-RU" sz="300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3B686E-6F7A-42AE-8F9B-528ECC86C8CD}"/>
              </a:ext>
            </a:extLst>
          </p:cNvPr>
          <p:cNvSpPr/>
          <p:nvPr/>
        </p:nvSpPr>
        <p:spPr>
          <a:xfrm>
            <a:off x="-1" y="0"/>
            <a:ext cx="17613314" cy="1760221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5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72AFB-FD99-4E9C-B41B-693B5FFE15E9}"/>
              </a:ext>
            </a:extLst>
          </p:cNvPr>
          <p:cNvSpPr txBox="1"/>
          <p:nvPr/>
        </p:nvSpPr>
        <p:spPr>
          <a:xfrm>
            <a:off x="4208171" y="529404"/>
            <a:ext cx="97241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ПОРЯДОК ВЫДАЧИ СЕРТИФИКАТА И </a:t>
            </a:r>
          </a:p>
          <a:p>
            <a:pPr algn="l"/>
            <a:r>
              <a:rPr lang="ru-RU" sz="40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НАЧИСЛЕНИЯ СРЕДСТВ</a:t>
            </a:r>
            <a:endParaRPr lang="ru-RU" sz="4000" b="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33E420-126F-4598-8EBC-2B41D6271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"/>
            <a:ext cx="4068947" cy="23822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35BF67-1FD8-46F1-AE3D-889E56BED2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27912" y="3269131"/>
            <a:ext cx="2178531" cy="17662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2F929E-9D62-4A16-ACE7-58BC11E9D8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37066" y="6723922"/>
            <a:ext cx="1760221" cy="17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17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0A3090D-9D84-4941-A0E9-CB3DB115ACC9}"/>
              </a:ext>
            </a:extLst>
          </p:cNvPr>
          <p:cNvSpPr/>
          <p:nvPr/>
        </p:nvSpPr>
        <p:spPr>
          <a:xfrm>
            <a:off x="-1" y="0"/>
            <a:ext cx="17613314" cy="1760221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5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099A5D-69DB-4D22-890F-9CF864FE7B81}"/>
              </a:ext>
            </a:extLst>
          </p:cNvPr>
          <p:cNvSpPr txBox="1"/>
          <p:nvPr/>
        </p:nvSpPr>
        <p:spPr>
          <a:xfrm>
            <a:off x="4228004" y="470596"/>
            <a:ext cx="9225602" cy="7175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ПОРЯДОК ВЫДАЧИ СЕРТИФИКАТА</a:t>
            </a:r>
            <a:endParaRPr lang="ru-RU" sz="4000" b="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DE94EB9-23F5-4096-8B4E-C0059018D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"/>
            <a:ext cx="4068947" cy="23822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386564-08AC-4570-AB80-6AB4B7A97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3824" y="3054070"/>
            <a:ext cx="1120018" cy="105980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47CD4A-5109-4FB8-B408-B42E7969B4FC}"/>
              </a:ext>
            </a:extLst>
          </p:cNvPr>
          <p:cNvSpPr/>
          <p:nvPr/>
        </p:nvSpPr>
        <p:spPr>
          <a:xfrm>
            <a:off x="6979184" y="2567330"/>
            <a:ext cx="316774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419"/>
            <a:r>
              <a:rPr lang="ru-RU" sz="2500" b="0" dirty="0">
                <a:solidFill>
                  <a:schemeClr val="tx1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Заявление на включение в систему ПФ ДОД и формирование сертификата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271507-7AB8-4393-8C68-E305266A3650}"/>
              </a:ext>
            </a:extLst>
          </p:cNvPr>
          <p:cNvSpPr/>
          <p:nvPr/>
        </p:nvSpPr>
        <p:spPr>
          <a:xfrm>
            <a:off x="12265494" y="2464573"/>
            <a:ext cx="391083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419"/>
            <a:r>
              <a:rPr lang="ru-RU" sz="2500" b="0" dirty="0">
                <a:solidFill>
                  <a:schemeClr val="tx1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Выдан сертификат дополнительного образования, средства можно расходовать после записи на программу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C1E920D-F7DB-4357-A116-DA83BB1338D3}"/>
              </a:ext>
            </a:extLst>
          </p:cNvPr>
          <p:cNvSpPr/>
          <p:nvPr/>
        </p:nvSpPr>
        <p:spPr>
          <a:xfrm>
            <a:off x="6699329" y="5988221"/>
            <a:ext cx="38601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419"/>
            <a:r>
              <a:rPr lang="ru-RU" sz="2500" b="0" dirty="0">
                <a:solidFill>
                  <a:schemeClr val="tx1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Заявление </a:t>
            </a:r>
          </a:p>
          <a:p>
            <a:pPr defTabSz="593419"/>
            <a:r>
              <a:rPr lang="ru-RU" sz="2500" b="0" dirty="0">
                <a:solidFill>
                  <a:schemeClr val="tx1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о зачислении на обучение по дополнительной общеобразовательной программе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EFF2A95-712B-4987-83AD-51B30BCA3E01}"/>
              </a:ext>
            </a:extLst>
          </p:cNvPr>
          <p:cNvSpPr/>
          <p:nvPr/>
        </p:nvSpPr>
        <p:spPr>
          <a:xfrm>
            <a:off x="12439819" y="6370650"/>
            <a:ext cx="35621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419"/>
            <a:r>
              <a:rPr lang="ru-RU" sz="2500" b="0" dirty="0">
                <a:solidFill>
                  <a:schemeClr val="tx1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Получение образования в рамках системы</a:t>
            </a:r>
          </a:p>
          <a:p>
            <a:pPr defTabSz="593419"/>
            <a:r>
              <a:rPr lang="ru-RU" sz="2500" b="0" dirty="0">
                <a:solidFill>
                  <a:schemeClr val="tx1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 ПФ ДОД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6139FDB-6520-4246-9EFA-1C75A4B06BF0}"/>
              </a:ext>
            </a:extLst>
          </p:cNvPr>
          <p:cNvSpPr/>
          <p:nvPr/>
        </p:nvSpPr>
        <p:spPr>
          <a:xfrm>
            <a:off x="754123" y="6332188"/>
            <a:ext cx="40689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47541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2800" b="0" dirty="0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Уже выбрана программа, по которой хочет обучаться ребенок</a:t>
            </a:r>
            <a:endParaRPr lang="ru-RU" sz="2800" b="0" dirty="0">
              <a:solidFill>
                <a:srgbClr val="963F90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EBDED3C-6A63-452E-90F8-9B0B52F7D7E8}"/>
              </a:ext>
            </a:extLst>
          </p:cNvPr>
          <p:cNvSpPr/>
          <p:nvPr/>
        </p:nvSpPr>
        <p:spPr>
          <a:xfrm>
            <a:off x="723559" y="2567330"/>
            <a:ext cx="43473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47541" hangingPunct="1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2800" b="0" dirty="0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  <a:sym typeface="Calibri"/>
              </a:rPr>
              <a:t>Программа еще не выбрана, но ребенок хочет иметь сертификат дополнительного образования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88918D8-2F98-420E-A198-B275CBBB1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3824" y="6483070"/>
            <a:ext cx="1120018" cy="1059802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BC8E5019-9806-4A14-8F9F-EC7B27BE9363}"/>
              </a:ext>
            </a:extLst>
          </p:cNvPr>
          <p:cNvSpPr/>
          <p:nvPr/>
        </p:nvSpPr>
        <p:spPr>
          <a:xfrm>
            <a:off x="6790127" y="2382248"/>
            <a:ext cx="3769344" cy="2565309"/>
          </a:xfrm>
          <a:prstGeom prst="roundRect">
            <a:avLst/>
          </a:prstGeom>
          <a:noFill/>
          <a:ln w="38100" cap="flat">
            <a:solidFill>
              <a:srgbClr val="4C70B8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C1242B91-5608-40B7-BB70-0EA5D108CCF4}"/>
              </a:ext>
            </a:extLst>
          </p:cNvPr>
          <p:cNvSpPr/>
          <p:nvPr/>
        </p:nvSpPr>
        <p:spPr>
          <a:xfrm>
            <a:off x="12439819" y="2382248"/>
            <a:ext cx="3562187" cy="2436071"/>
          </a:xfrm>
          <a:prstGeom prst="roundRect">
            <a:avLst/>
          </a:prstGeom>
          <a:noFill/>
          <a:ln w="38100" cap="flat">
            <a:solidFill>
              <a:srgbClr val="4C70B8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B90F24A-92C3-4DDC-BE9E-2DC979C9C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7258" y="3061843"/>
            <a:ext cx="1120018" cy="1059802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0EC6B770-0FFE-4C32-9EFE-01E18AC7D200}"/>
              </a:ext>
            </a:extLst>
          </p:cNvPr>
          <p:cNvSpPr/>
          <p:nvPr/>
        </p:nvSpPr>
        <p:spPr>
          <a:xfrm>
            <a:off x="6790127" y="5968223"/>
            <a:ext cx="3769344" cy="2565309"/>
          </a:xfrm>
          <a:prstGeom prst="roundRect">
            <a:avLst/>
          </a:prstGeom>
          <a:noFill/>
          <a:ln w="38100" cap="flat">
            <a:solidFill>
              <a:srgbClr val="4C70B8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03261DF-14F5-4E94-A1C1-2E502945531F}"/>
              </a:ext>
            </a:extLst>
          </p:cNvPr>
          <p:cNvSpPr/>
          <p:nvPr/>
        </p:nvSpPr>
        <p:spPr>
          <a:xfrm>
            <a:off x="12439819" y="5968223"/>
            <a:ext cx="3562187" cy="2436071"/>
          </a:xfrm>
          <a:prstGeom prst="roundRect">
            <a:avLst/>
          </a:prstGeom>
          <a:noFill/>
          <a:ln w="38100" cap="flat">
            <a:solidFill>
              <a:srgbClr val="4C70B8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D300526-AB03-4DD6-A325-F303C84A8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6796" y="6483070"/>
            <a:ext cx="1120018" cy="10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969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103652" y="2481665"/>
            <a:ext cx="4864170" cy="1870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1602" tIns="51602" rIns="51602" bIns="51602" numCol="1" spcCol="38100" rtlCol="0" anchor="ctr">
            <a:spAutoFit/>
          </a:bodyPr>
          <a:lstStyle/>
          <a:p>
            <a:r>
              <a:rPr lang="ru-RU" sz="2844" b="0" dirty="0">
                <a:solidFill>
                  <a:srgbClr val="963F90"/>
                </a:solidFill>
                <a:sym typeface="Helvetica Neue Medium"/>
              </a:rPr>
              <a:t>Выдан сертификат дополнительного образования</a:t>
            </a:r>
          </a:p>
          <a:p>
            <a:pPr defTabSz="593419"/>
            <a:endParaRPr lang="ru-RU" sz="2948" dirty="0"/>
          </a:p>
        </p:txBody>
      </p:sp>
      <p:sp>
        <p:nvSpPr>
          <p:cNvPr id="20" name="TextBox 19"/>
          <p:cNvSpPr txBox="1"/>
          <p:nvPr/>
        </p:nvSpPr>
        <p:spPr>
          <a:xfrm>
            <a:off x="4245503" y="7742372"/>
            <a:ext cx="4864170" cy="18988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1602" tIns="51602" rIns="51602" bIns="51602" numCol="1" spcCol="38100" rtlCol="0" anchor="ctr">
            <a:spAutoFit/>
          </a:bodyPr>
          <a:lstStyle/>
          <a:p>
            <a:r>
              <a:rPr lang="ru-RU" sz="2844" b="0" dirty="0">
                <a:solidFill>
                  <a:srgbClr val="963F90"/>
                </a:solidFill>
                <a:sym typeface="Helvetica Neue Medium"/>
              </a:rPr>
              <a:t>Еще нет сертификата дополнительного образования</a:t>
            </a:r>
          </a:p>
          <a:p>
            <a:pPr defTabSz="593419"/>
            <a:endParaRPr lang="ru-RU" sz="2948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DA334BA-E0E0-4502-A6EC-82B6826D9185}"/>
              </a:ext>
            </a:extLst>
          </p:cNvPr>
          <p:cNvSpPr/>
          <p:nvPr/>
        </p:nvSpPr>
        <p:spPr>
          <a:xfrm>
            <a:off x="-1" y="0"/>
            <a:ext cx="17613314" cy="1760221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5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DCAA8B-7EE8-428E-8C35-D80CBE7F96D0}"/>
              </a:ext>
            </a:extLst>
          </p:cNvPr>
          <p:cNvSpPr txBox="1"/>
          <p:nvPr/>
        </p:nvSpPr>
        <p:spPr>
          <a:xfrm>
            <a:off x="4228004" y="470596"/>
            <a:ext cx="9225602" cy="7175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ПОРЯДОК НАЧИСЛЕНИЯ СРЕДСТВ</a:t>
            </a:r>
            <a:endParaRPr lang="ru-RU" sz="4000" b="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492932-F06E-4A2D-9208-D6E2285CC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"/>
            <a:ext cx="4068947" cy="238224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26635E-4481-42F2-9ABA-47676A6677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447" y="4472872"/>
            <a:ext cx="1836855" cy="27007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9B9EC1-2C09-46F7-8B5E-B80C7731A2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26328" y="5155280"/>
            <a:ext cx="1019175" cy="942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71A74-54FD-45E4-A914-0DBC699B82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364923">
            <a:off x="8847240" y="3569473"/>
            <a:ext cx="1019175" cy="9429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06136D4-60CC-4A6B-B952-28AFBE3F0E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235077" flipV="1">
            <a:off x="8847239" y="5988492"/>
            <a:ext cx="1019175" cy="9429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620A3C-C085-4FA8-9B4C-ADB028192FF5}"/>
              </a:ext>
            </a:extLst>
          </p:cNvPr>
          <p:cNvSpPr/>
          <p:nvPr/>
        </p:nvSpPr>
        <p:spPr>
          <a:xfrm>
            <a:off x="4519411" y="4498740"/>
            <a:ext cx="4036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419"/>
            <a:r>
              <a:rPr lang="ru-RU" sz="2800" b="0" dirty="0">
                <a:solidFill>
                  <a:schemeClr val="tx1"/>
                </a:solidFill>
                <a:sym typeface="Helvetica Neue Medium"/>
              </a:rPr>
              <a:t>Заявление о зачислении на обучение по дополнительной общеобразовательной программе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DDA0AE8-88FD-454F-B6C5-96B8ED048E1A}"/>
              </a:ext>
            </a:extLst>
          </p:cNvPr>
          <p:cNvSpPr/>
          <p:nvPr/>
        </p:nvSpPr>
        <p:spPr>
          <a:xfrm>
            <a:off x="4454658" y="4528095"/>
            <a:ext cx="4162158" cy="2741724"/>
          </a:xfrm>
          <a:prstGeom prst="roundRect">
            <a:avLst/>
          </a:prstGeom>
          <a:noFill/>
          <a:ln w="38100" cap="flat">
            <a:solidFill>
              <a:srgbClr val="4C70B8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329B61A-A67F-43B5-A66D-D4030A19B4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810672" y="2817899"/>
            <a:ext cx="2003356" cy="162424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58D3AE9-FA37-403B-B23A-D7354A818C7B}"/>
              </a:ext>
            </a:extLst>
          </p:cNvPr>
          <p:cNvSpPr/>
          <p:nvPr/>
        </p:nvSpPr>
        <p:spPr>
          <a:xfrm>
            <a:off x="10295322" y="2392648"/>
            <a:ext cx="390267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419"/>
            <a:r>
              <a:rPr lang="ru-RU" sz="2600" b="0" dirty="0">
                <a:solidFill>
                  <a:schemeClr val="tx1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На выданный сертификат дополнительного образования начислены средства, началось обучение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0E7A4B50-90EF-4EB3-95FD-4AEF609F4D20}"/>
              </a:ext>
            </a:extLst>
          </p:cNvPr>
          <p:cNvSpPr/>
          <p:nvPr/>
        </p:nvSpPr>
        <p:spPr>
          <a:xfrm>
            <a:off x="10133504" y="2259158"/>
            <a:ext cx="4162158" cy="2741724"/>
          </a:xfrm>
          <a:prstGeom prst="roundRect">
            <a:avLst/>
          </a:prstGeom>
          <a:noFill/>
          <a:ln w="38100" cap="flat">
            <a:solidFill>
              <a:srgbClr val="4C70B8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F3A3B0D-B1CA-4896-BF43-0CA80862B952}"/>
              </a:ext>
            </a:extLst>
          </p:cNvPr>
          <p:cNvSpPr/>
          <p:nvPr/>
        </p:nvSpPr>
        <p:spPr>
          <a:xfrm>
            <a:off x="10043031" y="6238256"/>
            <a:ext cx="42514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419"/>
            <a:r>
              <a:rPr lang="ru-RU" sz="2600" b="0" dirty="0">
                <a:solidFill>
                  <a:schemeClr val="tx1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Выдан сертификат дополнительного образования и начислены средства, началось обучения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7215989B-F07C-4EFC-B4F2-53F1F31D63C1}"/>
              </a:ext>
            </a:extLst>
          </p:cNvPr>
          <p:cNvSpPr/>
          <p:nvPr/>
        </p:nvSpPr>
        <p:spPr>
          <a:xfrm>
            <a:off x="10133504" y="5884101"/>
            <a:ext cx="4162158" cy="2741724"/>
          </a:xfrm>
          <a:prstGeom prst="roundRect">
            <a:avLst/>
          </a:prstGeom>
          <a:noFill/>
          <a:ln w="38100" cap="flat">
            <a:solidFill>
              <a:srgbClr val="4C70B8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104E418-3980-4242-B177-8083BEFA86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810672" y="6540813"/>
            <a:ext cx="2003356" cy="162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15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 = N * V,…"/>
          <p:cNvSpPr txBox="1">
            <a:spLocks noGrp="1"/>
          </p:cNvSpPr>
          <p:nvPr>
            <p:ph type="body" idx="1"/>
          </p:nvPr>
        </p:nvSpPr>
        <p:spPr>
          <a:xfrm>
            <a:off x="2202391" y="1319926"/>
            <a:ext cx="12053272" cy="13932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47541">
              <a:spcBef>
                <a:spcPts val="0"/>
              </a:spcBef>
              <a:buSzTx/>
              <a:buNone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ru-RU" sz="4368" i="1" dirty="0">
              <a:solidFill>
                <a:srgbClr val="963F90"/>
              </a:solidFill>
              <a:uFill>
                <a:solidFill>
                  <a:srgbClr val="000000"/>
                </a:solidFill>
              </a:uFill>
              <a:latin typeface="PT_Russia Text Bold" panose="02000503000000020004" pitchFamily="2" charset="0"/>
              <a:ea typeface="PT_Russia Text Bold" panose="02000503000000020004" pitchFamily="2" charset="0"/>
              <a:cs typeface="Open Sans" panose="020B0606030504020204" pitchFamily="34" charset="0"/>
            </a:endParaRPr>
          </a:p>
          <a:p>
            <a:pPr marL="0" indent="0" defTabSz="447541">
              <a:spcBef>
                <a:spcPts val="0"/>
              </a:spcBef>
              <a:buSzTx/>
              <a:buNone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en-US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47541">
              <a:spcBef>
                <a:spcPts val="0"/>
              </a:spcBef>
              <a:buSzTx/>
              <a:buNone/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sz="3962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51528" y="8050593"/>
            <a:ext cx="6909801" cy="1643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1602" tIns="51602" rIns="51602" bIns="51602" numCol="1" spcCol="38100" rtlCol="0" anchor="ctr">
            <a:spAutoFit/>
          </a:bodyPr>
          <a:lstStyle/>
          <a:p>
            <a:pPr algn="l" defTabSz="593419"/>
            <a:r>
              <a:rPr lang="ru-RU" sz="2500" b="0" dirty="0">
                <a:solidFill>
                  <a:srgbClr val="009DDC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Итого: 31</a:t>
            </a:r>
            <a:r>
              <a:rPr lang="ru-RU" sz="25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 ребенок охвачен ПФ, из них </a:t>
            </a:r>
            <a:r>
              <a:rPr lang="ru-RU" sz="2500" b="0" dirty="0">
                <a:solidFill>
                  <a:srgbClr val="009DDC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6</a:t>
            </a:r>
            <a:r>
              <a:rPr lang="ru-RU" sz="25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 детей полностью потратили свой номинал.</a:t>
            </a:r>
          </a:p>
          <a:p>
            <a:pPr algn="l" defTabSz="593419"/>
            <a:r>
              <a:rPr lang="ru-RU" sz="25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Остаток объема фин.обеспечения ПФ </a:t>
            </a:r>
            <a:r>
              <a:rPr lang="ru-RU" sz="2500" b="0" dirty="0">
                <a:solidFill>
                  <a:srgbClr val="009DDC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= 0 рублей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112968-5E85-4577-BC89-45941FE5442B}"/>
              </a:ext>
            </a:extLst>
          </p:cNvPr>
          <p:cNvSpPr/>
          <p:nvPr/>
        </p:nvSpPr>
        <p:spPr>
          <a:xfrm>
            <a:off x="2202391" y="1993286"/>
            <a:ext cx="11398343" cy="950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47541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2800" b="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Объем </a:t>
            </a:r>
            <a:r>
              <a:rPr lang="ru-RU" sz="2800" b="0" dirty="0" err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фин.обеспечения</a:t>
            </a:r>
            <a:r>
              <a:rPr lang="ru-RU" sz="2800" b="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ПФ = </a:t>
            </a:r>
            <a:r>
              <a:rPr lang="ru-RU" sz="2800" b="0" dirty="0">
                <a:solidFill>
                  <a:srgbClr val="009DDC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200 000 рублей</a:t>
            </a:r>
          </a:p>
          <a:p>
            <a:pPr algn="l" defTabSz="447541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2800" b="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Номинал сертификата = </a:t>
            </a:r>
            <a:r>
              <a:rPr lang="ru-RU" sz="2800" b="0" dirty="0">
                <a:solidFill>
                  <a:srgbClr val="009DDC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10 000 рублей</a:t>
            </a:r>
            <a:endParaRPr lang="ru-RU" b="0" dirty="0">
              <a:solidFill>
                <a:srgbClr val="009DDC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7632EB9-3171-42E4-ADDA-5270C4340568}"/>
              </a:ext>
            </a:extLst>
          </p:cNvPr>
          <p:cNvSpPr/>
          <p:nvPr/>
        </p:nvSpPr>
        <p:spPr>
          <a:xfrm>
            <a:off x="-1" y="0"/>
            <a:ext cx="17613314" cy="1760221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5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4CDEEC-008F-49EB-8EF8-88115D73C412}"/>
              </a:ext>
            </a:extLst>
          </p:cNvPr>
          <p:cNvSpPr txBox="1"/>
          <p:nvPr/>
        </p:nvSpPr>
        <p:spPr>
          <a:xfrm>
            <a:off x="3649724" y="509959"/>
            <a:ext cx="11771172" cy="7175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ПРИМЕР ИСПОЛЬЗОВАНИЯ СЕРТИФИКАТОВ</a:t>
            </a:r>
            <a:endParaRPr lang="ru-RU" sz="4000" b="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6821009-3264-41AD-97EC-0358379D4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"/>
            <a:ext cx="4068947" cy="238224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FFB385E-6BE9-4AD2-9FA7-6D9514550464}"/>
              </a:ext>
            </a:extLst>
          </p:cNvPr>
          <p:cNvGrpSpPr/>
          <p:nvPr/>
        </p:nvGrpSpPr>
        <p:grpSpPr>
          <a:xfrm>
            <a:off x="3833405" y="4890153"/>
            <a:ext cx="4311317" cy="1435174"/>
            <a:chOff x="5098869" y="4761468"/>
            <a:chExt cx="4311317" cy="14351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24CE8CC-4041-4A5D-945F-33FCCB11F4C8}"/>
                </a:ext>
              </a:extLst>
            </p:cNvPr>
            <p:cNvSpPr/>
            <p:nvPr/>
          </p:nvSpPr>
          <p:spPr>
            <a:xfrm>
              <a:off x="5108207" y="4854312"/>
              <a:ext cx="4301979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93419"/>
              <a:r>
                <a:rPr lang="ru-RU" sz="2500" b="0" dirty="0">
                  <a:solidFill>
                    <a:srgbClr val="963F90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6 детей записались на программу, стоимостью 7000 рублей</a:t>
              </a:r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9F78031B-8F90-4AB1-BF7E-25DF2922B929}"/>
                </a:ext>
              </a:extLst>
            </p:cNvPr>
            <p:cNvSpPr/>
            <p:nvPr/>
          </p:nvSpPr>
          <p:spPr>
            <a:xfrm>
              <a:off x="5098869" y="4761468"/>
              <a:ext cx="4311316" cy="1435174"/>
            </a:xfrm>
            <a:prstGeom prst="roundRect">
              <a:avLst/>
            </a:prstGeom>
            <a:noFill/>
            <a:ln w="38100" cap="flat">
              <a:solidFill>
                <a:srgbClr val="4C70B8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ED9DE5A-C658-4AB3-96A5-18D3AFFC56C4}"/>
              </a:ext>
            </a:extLst>
          </p:cNvPr>
          <p:cNvGrpSpPr/>
          <p:nvPr/>
        </p:nvGrpSpPr>
        <p:grpSpPr>
          <a:xfrm>
            <a:off x="3833405" y="3213753"/>
            <a:ext cx="4311316" cy="1435174"/>
            <a:chOff x="5098869" y="3046968"/>
            <a:chExt cx="4311316" cy="14351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7B2AA28-6F7B-43BE-866B-D7A4B81B4614}"/>
                </a:ext>
              </a:extLst>
            </p:cNvPr>
            <p:cNvSpPr/>
            <p:nvPr/>
          </p:nvSpPr>
          <p:spPr>
            <a:xfrm>
              <a:off x="5291530" y="3187300"/>
              <a:ext cx="4000515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93419"/>
              <a:r>
                <a:rPr lang="ru-RU" sz="2500" b="0" dirty="0">
                  <a:solidFill>
                    <a:srgbClr val="963F90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7 детей записались на программу, стоимостью 4000 рублей</a:t>
              </a:r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40CF42F-4EE9-4BF5-94B7-3E55BEF957DF}"/>
                </a:ext>
              </a:extLst>
            </p:cNvPr>
            <p:cNvSpPr/>
            <p:nvPr/>
          </p:nvSpPr>
          <p:spPr>
            <a:xfrm>
              <a:off x="5098869" y="3046968"/>
              <a:ext cx="4311316" cy="1435174"/>
            </a:xfrm>
            <a:prstGeom prst="roundRect">
              <a:avLst/>
            </a:prstGeom>
            <a:noFill/>
            <a:ln w="38100" cap="flat">
              <a:solidFill>
                <a:srgbClr val="4C70B8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2AEDB6EA-4FC4-4E64-9AF3-23249A8C3515}"/>
              </a:ext>
            </a:extLst>
          </p:cNvPr>
          <p:cNvGrpSpPr/>
          <p:nvPr/>
        </p:nvGrpSpPr>
        <p:grpSpPr>
          <a:xfrm>
            <a:off x="3833405" y="8242953"/>
            <a:ext cx="4311316" cy="1435174"/>
            <a:chOff x="5098869" y="8076168"/>
            <a:chExt cx="4311316" cy="143517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7C9CF65-4149-414B-BD84-825B795AD78D}"/>
                </a:ext>
              </a:extLst>
            </p:cNvPr>
            <p:cNvSpPr/>
            <p:nvPr/>
          </p:nvSpPr>
          <p:spPr>
            <a:xfrm>
              <a:off x="5181535" y="8151134"/>
              <a:ext cx="4155321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93419"/>
              <a:r>
                <a:rPr lang="ru-RU" sz="2500" b="0" dirty="0">
                  <a:solidFill>
                    <a:srgbClr val="963F90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8 детей записались на программу, стоимостью 6500 рублей</a:t>
              </a:r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1F0C5880-FB87-4AB2-9303-911B56F70CF7}"/>
                </a:ext>
              </a:extLst>
            </p:cNvPr>
            <p:cNvSpPr/>
            <p:nvPr/>
          </p:nvSpPr>
          <p:spPr>
            <a:xfrm>
              <a:off x="5098869" y="8076168"/>
              <a:ext cx="4311316" cy="1435174"/>
            </a:xfrm>
            <a:prstGeom prst="roundRect">
              <a:avLst/>
            </a:prstGeom>
            <a:noFill/>
            <a:ln w="38100" cap="flat">
              <a:solidFill>
                <a:srgbClr val="4C70B8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AF79DF7-605D-4185-9842-FF3CBE6C011B}"/>
              </a:ext>
            </a:extLst>
          </p:cNvPr>
          <p:cNvGrpSpPr/>
          <p:nvPr/>
        </p:nvGrpSpPr>
        <p:grpSpPr>
          <a:xfrm>
            <a:off x="3769413" y="6566553"/>
            <a:ext cx="4375308" cy="1435174"/>
            <a:chOff x="5034877" y="6443311"/>
            <a:chExt cx="4375308" cy="1435174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41504B9-0FEB-4CD7-8D5A-97A8F70ED724}"/>
                </a:ext>
              </a:extLst>
            </p:cNvPr>
            <p:cNvSpPr/>
            <p:nvPr/>
          </p:nvSpPr>
          <p:spPr>
            <a:xfrm>
              <a:off x="5034877" y="6552101"/>
              <a:ext cx="4301979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93419"/>
              <a:r>
                <a:rPr lang="ru-RU" sz="2500" b="0" dirty="0">
                  <a:solidFill>
                    <a:srgbClr val="963F90"/>
                  </a:solidFill>
                  <a:latin typeface="PT_Russia Text" panose="02000503000000020004" pitchFamily="2" charset="0"/>
                  <a:ea typeface="PT_Russia Text" panose="02000503000000020004" pitchFamily="2" charset="0"/>
                </a:rPr>
                <a:t>10 детей записались на программу, стоимостью 3000 рублей</a:t>
              </a:r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E1BE5B33-41C5-4D7D-9450-68939BCC7784}"/>
                </a:ext>
              </a:extLst>
            </p:cNvPr>
            <p:cNvSpPr/>
            <p:nvPr/>
          </p:nvSpPr>
          <p:spPr>
            <a:xfrm>
              <a:off x="5098869" y="6443311"/>
              <a:ext cx="4311316" cy="1435174"/>
            </a:xfrm>
            <a:prstGeom prst="roundRect">
              <a:avLst/>
            </a:prstGeom>
            <a:noFill/>
            <a:ln w="38100" cap="flat">
              <a:solidFill>
                <a:srgbClr val="4C70B8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C254878-700A-40CC-AA8C-373D1DA98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130150">
            <a:off x="1665462" y="3942007"/>
            <a:ext cx="2006126" cy="58512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F832D91-741E-49D0-9CCC-75BC52CF9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469850" flipV="1">
            <a:off x="1665462" y="8025359"/>
            <a:ext cx="2006126" cy="58512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6E20441-D394-41A1-AEA1-3B13ED2E4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7540" y="5352392"/>
            <a:ext cx="1483495" cy="43268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F3D0022-1B55-4E0D-8BCE-EF3159A0DF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7540" y="6609692"/>
            <a:ext cx="1483495" cy="4326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A5BBA27-00EA-48AE-9C12-0078EC6AF0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57546" y="3710386"/>
            <a:ext cx="1483495" cy="43268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2598FB-2656-4D69-88D7-6CF6ACE7DB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57546" y="6894458"/>
            <a:ext cx="1483495" cy="432686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863912E-4082-4220-869E-6AB2EAADE910}"/>
              </a:ext>
            </a:extLst>
          </p:cNvPr>
          <p:cNvSpPr/>
          <p:nvPr/>
        </p:nvSpPr>
        <p:spPr>
          <a:xfrm>
            <a:off x="10251528" y="3354085"/>
            <a:ext cx="503161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419"/>
            <a:r>
              <a:rPr lang="ru-RU" sz="25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Из них 6 детей записались еще  на программу, стоимостью 6000 рублей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F061A47-7854-4400-BC2A-0FE76E8CEB69}"/>
              </a:ext>
            </a:extLst>
          </p:cNvPr>
          <p:cNvSpPr/>
          <p:nvPr/>
        </p:nvSpPr>
        <p:spPr>
          <a:xfrm>
            <a:off x="10411291" y="6660892"/>
            <a:ext cx="548278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419"/>
            <a:r>
              <a:rPr lang="ru-RU" sz="25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Из них 5 детей записались на программу, стоимостью 2400 рублей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60754EC-3A60-4E57-9516-3C4BCBC3C0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93078" y="8241443"/>
            <a:ext cx="1314915" cy="1263551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75D0F8A-9058-41E2-80C4-AA16F30E5271}"/>
              </a:ext>
            </a:extLst>
          </p:cNvPr>
          <p:cNvSpPr/>
          <p:nvPr/>
        </p:nvSpPr>
        <p:spPr>
          <a:xfrm>
            <a:off x="259399" y="6967731"/>
            <a:ext cx="16834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93419"/>
            <a:r>
              <a:rPr lang="ru-RU" sz="28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200 000 </a:t>
            </a:r>
          </a:p>
          <a:p>
            <a:pPr defTabSz="593419"/>
            <a:r>
              <a:rPr lang="ru-RU" sz="2800" b="0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рублей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5F7DEA8-5D22-49C7-B8F9-462A9AC399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1495" y="5246355"/>
            <a:ext cx="1630221" cy="16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17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D49910B-C0BF-B844-A3F3-C5C03F157FBF}"/>
              </a:ext>
            </a:extLst>
          </p:cNvPr>
          <p:cNvCxnSpPr>
            <a:cxnSpLocks/>
          </p:cNvCxnSpPr>
          <p:nvPr/>
        </p:nvCxnSpPr>
        <p:spPr>
          <a:xfrm>
            <a:off x="3163121" y="5177292"/>
            <a:ext cx="11652672" cy="0"/>
          </a:xfrm>
          <a:prstGeom prst="straightConnector1">
            <a:avLst/>
          </a:prstGeom>
          <a:noFill/>
          <a:ln w="50800" cap="flat">
            <a:solidFill>
              <a:srgbClr val="92278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F1055F8-109E-0D43-BAF6-5BECD71445F2}"/>
              </a:ext>
            </a:extLst>
          </p:cNvPr>
          <p:cNvSpPr txBox="1"/>
          <p:nvPr/>
        </p:nvSpPr>
        <p:spPr>
          <a:xfrm>
            <a:off x="3169933" y="2956459"/>
            <a:ext cx="4852366" cy="1152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1602" tIns="51602" rIns="51602" bIns="51602" numCol="1" spcCol="38100" rtlCol="0" anchor="ctr">
            <a:spAutoFit/>
          </a:bodyPr>
          <a:lstStyle/>
          <a:p>
            <a:pPr algn="l" defTabSz="593419"/>
            <a:r>
              <a:rPr lang="ru-RU" sz="2235" b="0" dirty="0" err="1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Начисл</a:t>
            </a:r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. 8 000 рублей (до 31.12)</a:t>
            </a:r>
          </a:p>
          <a:p>
            <a:pPr algn="l" defTabSz="593419"/>
            <a:r>
              <a:rPr lang="ru-RU" sz="2235" b="0" dirty="0" err="1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Спис</a:t>
            </a:r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. 2 000 рублей (за сентябрь)</a:t>
            </a:r>
          </a:p>
          <a:p>
            <a:pPr algn="l" defTabSz="593419"/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Остаток номинала 2000 рублей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7E1195-E9A6-4B46-B14B-DE5B5EE6626D}"/>
              </a:ext>
            </a:extLst>
          </p:cNvPr>
          <p:cNvSpPr txBox="1"/>
          <p:nvPr/>
        </p:nvSpPr>
        <p:spPr>
          <a:xfrm>
            <a:off x="10736934" y="2253138"/>
            <a:ext cx="6618851" cy="729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1602" tIns="51602" rIns="51602" bIns="51602" numCol="1" spcCol="38100" rtlCol="0" anchor="ctr">
            <a:spAutoFit/>
          </a:bodyPr>
          <a:lstStyle/>
          <a:p>
            <a:pPr marL="464416" indent="-464416" algn="l" defTabSz="593419"/>
            <a:r>
              <a:rPr lang="ru-RU" sz="2032" b="0" dirty="0">
                <a:solidFill>
                  <a:srgbClr val="4C70B8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2.    Дарья Иванова  и еще 19 детей  записываются на «Танцы»  (норматив – 1500 рублей/</a:t>
            </a:r>
            <a:r>
              <a:rPr lang="ru-RU" sz="2032" b="0" dirty="0" err="1">
                <a:solidFill>
                  <a:srgbClr val="4C70B8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мес</a:t>
            </a:r>
            <a:r>
              <a:rPr lang="ru-RU" sz="2032" b="0" dirty="0">
                <a:solidFill>
                  <a:srgbClr val="4C70B8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D9932F-7739-824C-9A0F-CFB03E322AC2}"/>
              </a:ext>
            </a:extLst>
          </p:cNvPr>
          <p:cNvSpPr txBox="1"/>
          <p:nvPr/>
        </p:nvSpPr>
        <p:spPr>
          <a:xfrm>
            <a:off x="11180746" y="3026016"/>
            <a:ext cx="6434154" cy="11360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1602" tIns="51602" rIns="51602" bIns="51602" numCol="1" spcCol="38100" rtlCol="0" anchor="ctr">
            <a:spAutoFit/>
          </a:bodyPr>
          <a:lstStyle/>
          <a:p>
            <a:pPr algn="l" defTabSz="593419"/>
            <a:r>
              <a:rPr lang="ru-RU" sz="2235" b="0" dirty="0" err="1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Начисл</a:t>
            </a:r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. Каждому 5 250рублей (до 31.12)</a:t>
            </a:r>
          </a:p>
          <a:p>
            <a:pPr algn="l" defTabSz="593419"/>
            <a:r>
              <a:rPr lang="ru-RU" sz="2235" b="0" dirty="0" err="1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Спис</a:t>
            </a:r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. 750 рублей (до 30.09)</a:t>
            </a:r>
          </a:p>
          <a:p>
            <a:pPr algn="l" defTabSz="593419"/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Остаток номинала у каждого  4 750 рублей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F3DF2E-D7F1-8D4F-B7F1-30DD193590CA}"/>
              </a:ext>
            </a:extLst>
          </p:cNvPr>
          <p:cNvSpPr txBox="1"/>
          <p:nvPr/>
        </p:nvSpPr>
        <p:spPr>
          <a:xfrm>
            <a:off x="2816329" y="5475805"/>
            <a:ext cx="6049175" cy="7395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1602" tIns="51602" rIns="51602" bIns="51602" numCol="1" spcCol="38100" rtlCol="0" anchor="ctr">
            <a:spAutoFit/>
          </a:bodyPr>
          <a:lstStyle/>
          <a:p>
            <a:pPr marL="464416" indent="-464416" algn="l" defTabSz="593419"/>
            <a:r>
              <a:rPr lang="ru-RU" sz="2032" b="0" dirty="0">
                <a:solidFill>
                  <a:srgbClr val="4C70B8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3.   18 новых детей записываются на «Футбол»</a:t>
            </a:r>
          </a:p>
          <a:p>
            <a:pPr marL="464416" indent="-464416" algn="l" defTabSz="593419"/>
            <a:r>
              <a:rPr lang="ru-RU" sz="2032" b="0" dirty="0">
                <a:solidFill>
                  <a:srgbClr val="4C70B8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      (норматив – 1 000 рублей / </a:t>
            </a:r>
            <a:r>
              <a:rPr lang="ru-RU" sz="2032" b="0" dirty="0" err="1">
                <a:solidFill>
                  <a:srgbClr val="4C70B8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мес</a:t>
            </a:r>
            <a:r>
              <a:rPr lang="ru-RU" sz="2032" b="0" dirty="0">
                <a:solidFill>
                  <a:srgbClr val="4C70B8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)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FB2256F1-2DA4-3544-BEEC-DC88AB49E99A}"/>
              </a:ext>
            </a:extLst>
          </p:cNvPr>
          <p:cNvCxnSpPr>
            <a:cxnSpLocks/>
          </p:cNvCxnSpPr>
          <p:nvPr/>
        </p:nvCxnSpPr>
        <p:spPr>
          <a:xfrm>
            <a:off x="3163121" y="9207630"/>
            <a:ext cx="11652672" cy="0"/>
          </a:xfrm>
          <a:prstGeom prst="straightConnector1">
            <a:avLst/>
          </a:prstGeom>
          <a:noFill/>
          <a:ln w="50800" cap="flat">
            <a:solidFill>
              <a:srgbClr val="92278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E81825E-431D-5B4F-8EB9-6A478C2D64BA}"/>
              </a:ext>
            </a:extLst>
          </p:cNvPr>
          <p:cNvSpPr txBox="1"/>
          <p:nvPr/>
        </p:nvSpPr>
        <p:spPr>
          <a:xfrm>
            <a:off x="3141450" y="6567351"/>
            <a:ext cx="5353639" cy="1479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1602" tIns="51602" rIns="51602" bIns="51602" numCol="1" spcCol="38100" rtlCol="0" anchor="ctr">
            <a:spAutoFit/>
          </a:bodyPr>
          <a:lstStyle/>
          <a:p>
            <a:pPr algn="l" defTabSz="593419"/>
            <a:r>
              <a:rPr lang="ru-RU" sz="2235" b="0" dirty="0" err="1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Начисл</a:t>
            </a:r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. 18 детей * 1000руб. * 3мес. = </a:t>
            </a:r>
          </a:p>
          <a:p>
            <a:pPr algn="l" defTabSz="593419"/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54 000 рублей (до 31.12)</a:t>
            </a:r>
          </a:p>
          <a:p>
            <a:pPr algn="l" defTabSz="593419"/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Остаток номинала у каждого из них</a:t>
            </a:r>
          </a:p>
          <a:p>
            <a:pPr algn="l" defTabSz="593419"/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7 000 рублей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9BFCF6-EACF-4346-8E0E-8A104EB4A58A}"/>
              </a:ext>
            </a:extLst>
          </p:cNvPr>
          <p:cNvSpPr txBox="1"/>
          <p:nvPr/>
        </p:nvSpPr>
        <p:spPr>
          <a:xfrm>
            <a:off x="10736934" y="5505955"/>
            <a:ext cx="6311249" cy="10423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1602" tIns="51602" rIns="51602" bIns="51602" numCol="1" spcCol="38100" rtlCol="0" anchor="ctr">
            <a:spAutoFit/>
          </a:bodyPr>
          <a:lstStyle/>
          <a:p>
            <a:pPr marL="464416" indent="-464416" algn="l" defTabSz="593419"/>
            <a:r>
              <a:rPr lang="ru-RU" sz="2032" b="0" dirty="0">
                <a:solidFill>
                  <a:srgbClr val="4C70B8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4.    Дарья Иванова и еще 10  новых детей  записываются на «Юный биолог»   (норматив – 1 500 рублей/</a:t>
            </a:r>
            <a:r>
              <a:rPr lang="ru-RU" sz="2032" b="0" dirty="0" err="1">
                <a:solidFill>
                  <a:srgbClr val="4C70B8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мес</a:t>
            </a:r>
            <a:r>
              <a:rPr lang="ru-RU" sz="2032" b="0" dirty="0">
                <a:solidFill>
                  <a:srgbClr val="4C70B8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CE99BE-0E8E-6E44-A7D2-CA24DCABD7E1}"/>
              </a:ext>
            </a:extLst>
          </p:cNvPr>
          <p:cNvSpPr txBox="1"/>
          <p:nvPr/>
        </p:nvSpPr>
        <p:spPr>
          <a:xfrm>
            <a:off x="11228423" y="6662867"/>
            <a:ext cx="4574988" cy="1479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1602" tIns="51602" rIns="51602" bIns="51602" numCol="1" spcCol="38100" rtlCol="0" anchor="ctr">
            <a:spAutoFit/>
          </a:bodyPr>
          <a:lstStyle/>
          <a:p>
            <a:pPr algn="l" defTabSz="593419"/>
            <a:r>
              <a:rPr lang="ru-RU" sz="2235" b="0" dirty="0" err="1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Начисл</a:t>
            </a:r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. 3 000 рублей (до 31.12)</a:t>
            </a:r>
          </a:p>
          <a:p>
            <a:pPr algn="l" defTabSz="593419"/>
            <a:r>
              <a:rPr lang="ru-RU" sz="2235" b="0" dirty="0" err="1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Спис</a:t>
            </a:r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. 1500 рублей (до 31.11)</a:t>
            </a:r>
          </a:p>
          <a:p>
            <a:pPr algn="l" defTabSz="593419"/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Остаток номинала  у Дарьи </a:t>
            </a:r>
          </a:p>
          <a:p>
            <a:pPr algn="l" defTabSz="593419"/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1 750 рублей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055F8-109E-0D43-BAF6-5BECD71445F2}"/>
              </a:ext>
            </a:extLst>
          </p:cNvPr>
          <p:cNvSpPr txBox="1"/>
          <p:nvPr/>
        </p:nvSpPr>
        <p:spPr>
          <a:xfrm>
            <a:off x="3206503" y="4150841"/>
            <a:ext cx="5075446" cy="8029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1602" tIns="51602" rIns="51602" bIns="51602" numCol="1" spcCol="38100" rtlCol="0" anchor="ctr">
            <a:spAutoFit/>
          </a:bodyPr>
          <a:lstStyle/>
          <a:p>
            <a:pPr algn="l" defTabSz="593419"/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Остаток объема фин.обеспечения </a:t>
            </a:r>
          </a:p>
          <a:p>
            <a:pPr algn="l" defTabSz="593419"/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192 000 рублей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1055F8-109E-0D43-BAF6-5BECD71445F2}"/>
              </a:ext>
            </a:extLst>
          </p:cNvPr>
          <p:cNvSpPr txBox="1"/>
          <p:nvPr/>
        </p:nvSpPr>
        <p:spPr>
          <a:xfrm>
            <a:off x="11206665" y="4205450"/>
            <a:ext cx="6076341" cy="792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1602" tIns="51602" rIns="51602" bIns="51602" numCol="1" spcCol="38100" rtlCol="0" anchor="ctr">
            <a:spAutoFit/>
          </a:bodyPr>
          <a:lstStyle/>
          <a:p>
            <a:pPr algn="l" defTabSz="593419"/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Остаток объема фин.обеспечения </a:t>
            </a:r>
          </a:p>
          <a:p>
            <a:pPr algn="l" defTabSz="593419"/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87 0000 рублей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1055F8-109E-0D43-BAF6-5BECD71445F2}"/>
              </a:ext>
            </a:extLst>
          </p:cNvPr>
          <p:cNvSpPr txBox="1"/>
          <p:nvPr/>
        </p:nvSpPr>
        <p:spPr>
          <a:xfrm>
            <a:off x="3141450" y="8094333"/>
            <a:ext cx="4291256" cy="792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1602" tIns="51602" rIns="51602" bIns="51602" numCol="1" spcCol="38100" rtlCol="0" anchor="ctr">
            <a:spAutoFit/>
          </a:bodyPr>
          <a:lstStyle/>
          <a:p>
            <a:pPr algn="l" defTabSz="593419"/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Остаток объема фин.обеспечения </a:t>
            </a:r>
          </a:p>
          <a:p>
            <a:pPr algn="l" defTabSz="593419"/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33 000 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30522" y="9257432"/>
            <a:ext cx="9655010" cy="873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1602" tIns="51602" rIns="51602" bIns="51602" numCol="1" spcCol="38100" rtlCol="0" anchor="ctr">
            <a:spAutoFit/>
          </a:bodyPr>
          <a:lstStyle/>
          <a:p>
            <a:pPr defTabSz="593419"/>
            <a:r>
              <a:rPr lang="ru-RU" sz="2500" b="0" dirty="0">
                <a:solidFill>
                  <a:srgbClr val="4C70B8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Остаток объема фин.обеспечения ПФ = 0 рублей</a:t>
            </a:r>
          </a:p>
          <a:p>
            <a:pPr defTabSz="593419"/>
            <a:endParaRPr lang="ru-RU" sz="2500" b="0" dirty="0">
              <a:solidFill>
                <a:srgbClr val="4C70B8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3F1211A-F51D-4C18-B8C7-A5560B149A1F}"/>
              </a:ext>
            </a:extLst>
          </p:cNvPr>
          <p:cNvSpPr/>
          <p:nvPr/>
        </p:nvSpPr>
        <p:spPr>
          <a:xfrm>
            <a:off x="-1" y="0"/>
            <a:ext cx="17613314" cy="1760221"/>
          </a:xfrm>
          <a:prstGeom prst="rect">
            <a:avLst/>
          </a:prstGeom>
          <a:solidFill>
            <a:srgbClr val="72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51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75F049-8D27-403C-B25D-3F9DF7D0B4C0}"/>
              </a:ext>
            </a:extLst>
          </p:cNvPr>
          <p:cNvSpPr txBox="1"/>
          <p:nvPr/>
        </p:nvSpPr>
        <p:spPr>
          <a:xfrm>
            <a:off x="3415106" y="541987"/>
            <a:ext cx="13867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НАЧИСЛЕНИЕ</a:t>
            </a:r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lang="ru-RU" sz="40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И СПИСАНИЕ СРЕДСТВ СЕРТИФИКАТА </a:t>
            </a:r>
            <a:endParaRPr lang="ru-RU" sz="4000" b="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7C999AE-AB7D-4DF7-A285-D7F18A70A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"/>
            <a:ext cx="4068947" cy="2382247"/>
          </a:xfrm>
          <a:prstGeom prst="rect">
            <a:avLst/>
          </a:prstGeom>
        </p:spPr>
      </p:pic>
      <p:sp>
        <p:nvSpPr>
          <p:cNvPr id="44" name="Загнутый угол 16">
            <a:extLst>
              <a:ext uri="{FF2B5EF4-FFF2-40B4-BE49-F238E27FC236}">
                <a16:creationId xmlns:a16="http://schemas.microsoft.com/office/drawing/2014/main" id="{2A4C860D-FD3D-4410-A324-76CDAF28127F}"/>
              </a:ext>
            </a:extLst>
          </p:cNvPr>
          <p:cNvSpPr/>
          <p:nvPr/>
        </p:nvSpPr>
        <p:spPr>
          <a:xfrm>
            <a:off x="739720" y="4296799"/>
            <a:ext cx="1273440" cy="724377"/>
          </a:xfrm>
          <a:prstGeom prst="foldedCorner">
            <a:avLst/>
          </a:prstGeom>
          <a:solidFill>
            <a:srgbClr val="4467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9888" tIns="69888" rIns="69888" bIns="69888" numCol="1" spcCol="38100" rtlCol="0" anchor="ctr">
            <a:spAutoFit/>
          </a:bodyPr>
          <a:lstStyle/>
          <a:p>
            <a:r>
              <a:rPr lang="ru-RU" sz="3027" b="0" dirty="0">
                <a:solidFill>
                  <a:srgbClr val="FFFFFF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01.09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80BD442-374B-4807-BFDA-51FEA3869C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342" y="2244193"/>
            <a:ext cx="1273440" cy="1872389"/>
          </a:xfrm>
          <a:prstGeom prst="rect">
            <a:avLst/>
          </a:prstGeom>
        </p:spPr>
      </p:pic>
      <p:sp>
        <p:nvSpPr>
          <p:cNvPr id="46" name="Загнутый угол 16">
            <a:extLst>
              <a:ext uri="{FF2B5EF4-FFF2-40B4-BE49-F238E27FC236}">
                <a16:creationId xmlns:a16="http://schemas.microsoft.com/office/drawing/2014/main" id="{2952B64D-5DB2-4293-8CED-FB879EEF014E}"/>
              </a:ext>
            </a:extLst>
          </p:cNvPr>
          <p:cNvSpPr/>
          <p:nvPr/>
        </p:nvSpPr>
        <p:spPr>
          <a:xfrm>
            <a:off x="656339" y="8086791"/>
            <a:ext cx="1273440" cy="724377"/>
          </a:xfrm>
          <a:prstGeom prst="foldedCorner">
            <a:avLst/>
          </a:prstGeom>
          <a:solidFill>
            <a:srgbClr val="4467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9888" tIns="69888" rIns="69888" bIns="69888" numCol="1" spcCol="38100" rtlCol="0" anchor="ctr">
            <a:spAutoFit/>
          </a:bodyPr>
          <a:lstStyle/>
          <a:p>
            <a:r>
              <a:rPr lang="ru-RU" sz="3027" b="0" dirty="0">
                <a:solidFill>
                  <a:srgbClr val="FFFFFF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01.10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35603D5-F0FE-485C-8719-B534CBB9BC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5755" y="4133434"/>
            <a:ext cx="837765" cy="8377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228908-09FC-6945-8118-8674E4B91A0B}"/>
              </a:ext>
            </a:extLst>
          </p:cNvPr>
          <p:cNvSpPr txBox="1"/>
          <p:nvPr/>
        </p:nvSpPr>
        <p:spPr>
          <a:xfrm>
            <a:off x="2816329" y="1972500"/>
            <a:ext cx="6173128" cy="10423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1602" tIns="51602" rIns="51602" bIns="51602" numCol="1" spcCol="38100" rtlCol="0" anchor="ctr">
            <a:spAutoFit/>
          </a:bodyPr>
          <a:lstStyle/>
          <a:p>
            <a:pPr marL="464416" indent="-464416" algn="l" defTabSz="593419"/>
            <a:endParaRPr lang="ru-RU" sz="2032" b="0" dirty="0">
              <a:solidFill>
                <a:srgbClr val="4C70B8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  <a:p>
            <a:pPr marL="457200" indent="-457200" algn="l" defTabSz="593419">
              <a:buFont typeface="+mj-lt"/>
              <a:buAutoNum type="arabicPeriod"/>
            </a:pPr>
            <a:r>
              <a:rPr lang="ru-RU" sz="2032" b="0" dirty="0">
                <a:solidFill>
                  <a:srgbClr val="4C70B8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Иван Петров записывается на </a:t>
            </a:r>
          </a:p>
          <a:p>
            <a:pPr algn="l" defTabSz="593419"/>
            <a:r>
              <a:rPr lang="ru-RU" sz="2032" b="0" dirty="0">
                <a:solidFill>
                  <a:srgbClr val="4C70B8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  «Роботов»  (норматив – 2 000 рублей/</a:t>
            </a:r>
            <a:r>
              <a:rPr lang="ru-RU" sz="2032" b="0" dirty="0" err="1">
                <a:solidFill>
                  <a:srgbClr val="4C70B8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мес</a:t>
            </a:r>
            <a:r>
              <a:rPr lang="ru-RU" sz="2032" b="0" dirty="0">
                <a:solidFill>
                  <a:srgbClr val="4C70B8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)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E4B8202-54ED-4743-BD3A-11A388A6D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605" y="6010522"/>
            <a:ext cx="1273440" cy="1872389"/>
          </a:xfrm>
          <a:prstGeom prst="rect">
            <a:avLst/>
          </a:prstGeom>
        </p:spPr>
      </p:pic>
      <p:sp>
        <p:nvSpPr>
          <p:cNvPr id="52" name="Загнутый угол 16">
            <a:extLst>
              <a:ext uri="{FF2B5EF4-FFF2-40B4-BE49-F238E27FC236}">
                <a16:creationId xmlns:a16="http://schemas.microsoft.com/office/drawing/2014/main" id="{20517F5E-4718-44AE-8CE5-21B84D52B709}"/>
              </a:ext>
            </a:extLst>
          </p:cNvPr>
          <p:cNvSpPr/>
          <p:nvPr/>
        </p:nvSpPr>
        <p:spPr>
          <a:xfrm>
            <a:off x="8675405" y="4296799"/>
            <a:ext cx="1273440" cy="724377"/>
          </a:xfrm>
          <a:prstGeom prst="foldedCorner">
            <a:avLst/>
          </a:prstGeom>
          <a:solidFill>
            <a:srgbClr val="4467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9888" tIns="69888" rIns="69888" bIns="69888" numCol="1" spcCol="38100" rtlCol="0" anchor="ctr">
            <a:spAutoFit/>
          </a:bodyPr>
          <a:lstStyle/>
          <a:p>
            <a:r>
              <a:rPr lang="ru-RU" sz="3027" b="0" dirty="0">
                <a:solidFill>
                  <a:srgbClr val="FFFFFF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15.09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E724F5F-F6A9-4F4B-A7A2-AAE387C8C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8027" y="2244193"/>
            <a:ext cx="1273440" cy="187238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347F47E-7875-4190-AD16-DF113C2513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1440" y="4133434"/>
            <a:ext cx="837765" cy="8377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C775094-6E9E-4A3D-A0F5-9F6E18A4F6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2214" y="8078261"/>
            <a:ext cx="837765" cy="837765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91CE9B1D-7ED2-40C8-8415-13ED07AA35D6}"/>
              </a:ext>
            </a:extLst>
          </p:cNvPr>
          <p:cNvSpPr/>
          <p:nvPr/>
        </p:nvSpPr>
        <p:spPr>
          <a:xfrm>
            <a:off x="2732975" y="2276323"/>
            <a:ext cx="454118" cy="454118"/>
          </a:xfrm>
          <a:prstGeom prst="ellipse">
            <a:avLst/>
          </a:prstGeom>
          <a:noFill/>
          <a:ln w="28575" cap="flat">
            <a:solidFill>
              <a:srgbClr val="009DD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FF841250-E05D-4CBF-985C-26815432A9C7}"/>
              </a:ext>
            </a:extLst>
          </p:cNvPr>
          <p:cNvSpPr/>
          <p:nvPr/>
        </p:nvSpPr>
        <p:spPr>
          <a:xfrm>
            <a:off x="10657775" y="2276323"/>
            <a:ext cx="454118" cy="454118"/>
          </a:xfrm>
          <a:prstGeom prst="ellipse">
            <a:avLst/>
          </a:prstGeom>
          <a:noFill/>
          <a:ln w="28575" cap="flat">
            <a:solidFill>
              <a:srgbClr val="009DD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08918433-0643-4572-B0AD-8274D0952F2E}"/>
              </a:ext>
            </a:extLst>
          </p:cNvPr>
          <p:cNvSpPr/>
          <p:nvPr/>
        </p:nvSpPr>
        <p:spPr>
          <a:xfrm>
            <a:off x="2732975" y="5483981"/>
            <a:ext cx="454118" cy="454118"/>
          </a:xfrm>
          <a:prstGeom prst="ellipse">
            <a:avLst/>
          </a:prstGeom>
          <a:noFill/>
          <a:ln w="28575" cap="flat">
            <a:solidFill>
              <a:srgbClr val="009DD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CC6C5EB1-2FB5-4A26-A9E3-858EAF435B83}"/>
              </a:ext>
            </a:extLst>
          </p:cNvPr>
          <p:cNvSpPr/>
          <p:nvPr/>
        </p:nvSpPr>
        <p:spPr>
          <a:xfrm>
            <a:off x="10657775" y="5483980"/>
            <a:ext cx="454118" cy="454118"/>
          </a:xfrm>
          <a:prstGeom prst="ellipse">
            <a:avLst/>
          </a:prstGeom>
          <a:noFill/>
          <a:ln w="28575" cap="flat">
            <a:solidFill>
              <a:srgbClr val="009DD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147156-ED6E-4BE6-89B2-3966B15DEF08}"/>
              </a:ext>
            </a:extLst>
          </p:cNvPr>
          <p:cNvSpPr/>
          <p:nvPr/>
        </p:nvSpPr>
        <p:spPr>
          <a:xfrm>
            <a:off x="11206665" y="8142840"/>
            <a:ext cx="5267165" cy="78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593419"/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Остаток номинала у 10 новых детей </a:t>
            </a:r>
          </a:p>
          <a:p>
            <a:pPr algn="l" defTabSz="593419"/>
            <a:r>
              <a:rPr lang="ru-RU" sz="2235" b="0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7 000 рублей</a:t>
            </a:r>
          </a:p>
        </p:txBody>
      </p:sp>
      <p:sp>
        <p:nvSpPr>
          <p:cNvPr id="59" name="Загнутый угол 16">
            <a:extLst>
              <a:ext uri="{FF2B5EF4-FFF2-40B4-BE49-F238E27FC236}">
                <a16:creationId xmlns:a16="http://schemas.microsoft.com/office/drawing/2014/main" id="{A9680BE9-62D7-4FAD-9967-E5E973A4BE3D}"/>
              </a:ext>
            </a:extLst>
          </p:cNvPr>
          <p:cNvSpPr/>
          <p:nvPr/>
        </p:nvSpPr>
        <p:spPr>
          <a:xfrm>
            <a:off x="8769825" y="8086791"/>
            <a:ext cx="1273440" cy="724377"/>
          </a:xfrm>
          <a:prstGeom prst="foldedCorner">
            <a:avLst/>
          </a:prstGeom>
          <a:solidFill>
            <a:srgbClr val="4467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9888" tIns="69888" rIns="69888" bIns="69888" numCol="1" spcCol="38100" rtlCol="0" anchor="ctr">
            <a:spAutoFit/>
          </a:bodyPr>
          <a:lstStyle/>
          <a:p>
            <a:r>
              <a:rPr lang="ru-RU" sz="3027" b="0" dirty="0">
                <a:solidFill>
                  <a:srgbClr val="FFFFFF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 Medium"/>
              </a:rPr>
              <a:t>01.11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F9D3970-FA35-4E92-88DD-85C8EE10D4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5091" y="6010522"/>
            <a:ext cx="1273440" cy="187238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9A550DE-56D9-4005-81A6-D4A08B09CB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65700" y="8078261"/>
            <a:ext cx="837765" cy="8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212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4219</TotalTime>
  <Words>835</Words>
  <Application>Microsoft Office PowerPoint</Application>
  <PresentationFormat>Произвольный</PresentationFormat>
  <Paragraphs>129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Helvetica Light</vt:lpstr>
      <vt:lpstr>Helvetica Neue</vt:lpstr>
      <vt:lpstr>Helvetica Neue Light</vt:lpstr>
      <vt:lpstr>Helvetica Neue Medium</vt:lpstr>
      <vt:lpstr>Helvetica Neue Thin</vt:lpstr>
      <vt:lpstr>Open Sans</vt:lpstr>
      <vt:lpstr>PT_Russia Text</vt:lpstr>
      <vt:lpstr>PT_Russia Text Bold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персонифицированного финансирования дополнительного образования детей</dc:title>
  <dc:creator>Maria</dc:creator>
  <cp:lastModifiedBy>Хронусова Юлия Анатольевна</cp:lastModifiedBy>
  <cp:revision>167</cp:revision>
  <cp:lastPrinted>2019-07-07T12:46:28Z</cp:lastPrinted>
  <dcterms:modified xsi:type="dcterms:W3CDTF">2021-11-24T03:57:47Z</dcterms:modified>
</cp:coreProperties>
</file>